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FF"/>
    <a:srgbClr val="3399FF"/>
    <a:srgbClr val="FFFF00"/>
    <a:srgbClr val="6699FF"/>
    <a:srgbClr val="000066"/>
    <a:srgbClr val="BD38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5008" autoAdjust="0"/>
  </p:normalViewPr>
  <p:slideViewPr>
    <p:cSldViewPr snapToGrid="0">
      <p:cViewPr varScale="1">
        <p:scale>
          <a:sx n="108" d="100"/>
          <a:sy n="108" d="100"/>
        </p:scale>
        <p:origin x="167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71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18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336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810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93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759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07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06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54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030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9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C2437-C21A-43C5-BFC1-A01DBEA74B1E}" type="datetimeFigureOut">
              <a:rPr lang="it-IT" smtClean="0"/>
              <a:t>12/12/2019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18994-5A3D-4C24-BDBE-28587262BD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52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4FC1355F-3117-41EC-BCAF-7B27084C8970}"/>
              </a:ext>
            </a:extLst>
          </p:cNvPr>
          <p:cNvSpPr/>
          <p:nvPr/>
        </p:nvSpPr>
        <p:spPr>
          <a:xfrm>
            <a:off x="495620" y="1596392"/>
            <a:ext cx="4572000" cy="84183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FORUM TRASPARENZA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 DICEMBRE 2019</a:t>
            </a:r>
            <a:endParaRPr lang="it-IT" sz="16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5DF69BB3-8877-49EE-8F17-D76760DA5657}"/>
              </a:ext>
            </a:extLst>
          </p:cNvPr>
          <p:cNvSpPr/>
          <p:nvPr/>
        </p:nvSpPr>
        <p:spPr>
          <a:xfrm>
            <a:off x="365760" y="3321700"/>
            <a:ext cx="8412480" cy="1629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4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 INCARICHI ESTERNI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Analogie e differenze tra LAVORO SUBORDINATO, LAVORO AUTONOMO </a:t>
            </a:r>
            <a:endParaRPr lang="it-IT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APPALTO DI SERVIZI</a:t>
            </a:r>
            <a:endParaRPr lang="it-IT" sz="20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6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99A2639A-5333-4631-84F1-B71B3D255BED}"/>
              </a:ext>
            </a:extLst>
          </p:cNvPr>
          <p:cNvSpPr/>
          <p:nvPr/>
        </p:nvSpPr>
        <p:spPr>
          <a:xfrm>
            <a:off x="419393" y="1394085"/>
            <a:ext cx="8345784" cy="774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0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DUNQUE: INCARICHI O SERVIZI? </a:t>
            </a:r>
            <a:endParaRPr lang="it-IT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(parere 23 maggio 2008, n. 144 della Corte dei conti, sezione regionale della Calabria)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C8F3B7E-934C-4835-8F39-F1AC4A80E4DB}"/>
              </a:ext>
            </a:extLst>
          </p:cNvPr>
          <p:cNvSpPr/>
          <p:nvPr/>
        </p:nvSpPr>
        <p:spPr>
          <a:xfrm>
            <a:off x="419393" y="2821202"/>
            <a:ext cx="8345784" cy="1393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Corte dei conti, sulla base della normativa comunitaria di cui all’art. 3 D. Lgs. 50/2016, fornisce una definizione degli </a:t>
            </a:r>
            <a:r>
              <a:rPr lang="it-IT" sz="20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appalti di servizi</a:t>
            </a:r>
            <a:r>
              <a:rPr lang="it-IT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esclusivamente di </a:t>
            </a:r>
            <a:r>
              <a:rPr lang="it-IT" sz="20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carattere oggettivo</a:t>
            </a:r>
            <a:r>
              <a:rPr lang="it-IT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prescindendo, cioè, dalla soggettività giuridica del contraente della pubblica amministrazione.</a:t>
            </a:r>
            <a:endParaRPr lang="it-IT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E84E98A-6C9F-4AEE-B96C-C4B9ADE8F8D2}"/>
              </a:ext>
            </a:extLst>
          </p:cNvPr>
          <p:cNvSpPr/>
          <p:nvPr/>
        </p:nvSpPr>
        <p:spPr>
          <a:xfrm>
            <a:off x="419393" y="4743931"/>
            <a:ext cx="8345784" cy="1393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Infatti, </a:t>
            </a:r>
            <a:r>
              <a:rPr lang="it-IT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operatore economico </a:t>
            </a:r>
            <a:r>
              <a:rPr lang="it-IT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e, dunque, appaltatore secondo il codice dei contratti può essere qualsiasi soggetto: </a:t>
            </a:r>
            <a:r>
              <a:rPr lang="it-IT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persona</a:t>
            </a:r>
            <a:r>
              <a:rPr lang="it-IT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giuridica o anche una persona fisica</a:t>
            </a:r>
            <a:r>
              <a:rPr lang="it-IT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basta che offra i propri servizi nel mercato aperto.</a:t>
            </a:r>
            <a:endParaRPr lang="it-I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54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952E47B7-DCC0-43B5-A183-34FE6A1321A9}"/>
              </a:ext>
            </a:extLst>
          </p:cNvPr>
          <p:cNvSpPr/>
          <p:nvPr/>
        </p:nvSpPr>
        <p:spPr>
          <a:xfrm>
            <a:off x="243172" y="1166277"/>
            <a:ext cx="8832852" cy="966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b="1" cap="all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 generali di diversificazione fra consulenza </a:t>
            </a:r>
            <a:endParaRPr lang="it-IT" sz="11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b="1" cap="all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appalto di servizi NELLA GIURISPRUDENZA CONTABILE</a:t>
            </a:r>
            <a:endParaRPr lang="it-IT" sz="11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CDAA15B-95E3-4F92-97D5-822F17929A41}"/>
              </a:ext>
            </a:extLst>
          </p:cNvPr>
          <p:cNvSpPr/>
          <p:nvPr/>
        </p:nvSpPr>
        <p:spPr>
          <a:xfrm>
            <a:off x="155574" y="2310336"/>
            <a:ext cx="8666310" cy="3244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confine fra contratto d’opera intellettuale (artt. 2222 e 2229 del codice civile) e contratto d’appalto di servizi (art. 1665 del codice civile) è individuabile, in base al codice civile, in base al </a:t>
            </a:r>
            <a:r>
              <a:rPr lang="it-IT" sz="12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carattere personale</a:t>
            </a: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it-IT" sz="12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intellettuale delle prestazioni</a:t>
            </a: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nel primo caso, ed alla </a:t>
            </a:r>
            <a:r>
              <a:rPr lang="it-IT" sz="12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 imprenditoriale</a:t>
            </a: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soggetto esecutore, nel secondo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it-IT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due fattispecie si diversificano, dunque, in relazione all’</a:t>
            </a:r>
            <a:r>
              <a:rPr lang="it-IT" sz="12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organizzazione </a:t>
            </a: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alle </a:t>
            </a:r>
            <a:r>
              <a:rPr lang="it-IT" sz="12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caratteristiche del soggetto</a:t>
            </a: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preposto al compimento dell’opera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Quando assume rilevanza l’elemento personalistico della prestazione intellettuale, l’incarico rientra necessariamente nella categoria degli studi, consulenze e delle collaborazioni autonome soggette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it-IT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L’appalto di servizi ha invece per oggetto la prestazione imprenditoriale di un risultato resa da un soggetto con organizzazione strutturata (di tipo imprenditoriale) e con assunzione in proprio del rischio di esecuzione della prestazione e prodotta senza caratterizzazione personale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it-IT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1200" b="1" u="sng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Spetta dunque all’ente valutare se, in concreto, ricorrano i presupposti per qualificare l’incarico da affidare in termini di contratto d’opera intellettuale o di appalto di servizi dandone riscontro nei documenti istruttori.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2E00845-2C17-42D6-9DE3-90E63B53A4F1}"/>
              </a:ext>
            </a:extLst>
          </p:cNvPr>
          <p:cNvSpPr/>
          <p:nvPr/>
        </p:nvSpPr>
        <p:spPr>
          <a:xfrm>
            <a:off x="3664569" y="6032520"/>
            <a:ext cx="5615849" cy="442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Corte dei Conti, sez. Lombardia, del. N. 178/2014; sez. Puglia, del. N. 63/2014;</a:t>
            </a:r>
          </a:p>
          <a:p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sez. Lombardia, del. N. 162/2016; Corte dei Conti, sez. Campania, del. n. 88/2018</a:t>
            </a:r>
          </a:p>
        </p:txBody>
      </p:sp>
    </p:spTree>
    <p:extLst>
      <p:ext uri="{BB962C8B-B14F-4D97-AF65-F5344CB8AC3E}">
        <p14:creationId xmlns:p14="http://schemas.microsoft.com/office/powerpoint/2010/main" val="312823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55136D17-9796-481D-9EAD-841301BB1774}"/>
              </a:ext>
            </a:extLst>
          </p:cNvPr>
          <p:cNvSpPr/>
          <p:nvPr/>
        </p:nvSpPr>
        <p:spPr>
          <a:xfrm>
            <a:off x="2744095" y="3244334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Fine 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286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7E2ED9D3-8471-4932-A956-EFE11B48E7CD}"/>
              </a:ext>
            </a:extLst>
          </p:cNvPr>
          <p:cNvSpPr/>
          <p:nvPr/>
        </p:nvSpPr>
        <p:spPr>
          <a:xfrm>
            <a:off x="419393" y="1439599"/>
            <a:ext cx="4572000" cy="312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D7 - Ufficio vigilanza, trasparenza e anticorruzione</a:t>
            </a:r>
            <a:endParaRPr lang="it-IT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43E49AC-4AE1-42D9-9E12-C58C15866EE0}"/>
              </a:ext>
            </a:extLst>
          </p:cNvPr>
          <p:cNvSpPr/>
          <p:nvPr/>
        </p:nvSpPr>
        <p:spPr>
          <a:xfrm>
            <a:off x="451359" y="2694609"/>
            <a:ext cx="8241281" cy="1913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8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L’efficienza, efficacia ed economicità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8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dell’azione pubblica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8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possono andare a discapito della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8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legalità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786A2EB5-5F0E-427E-9DFE-2B2A240C3DF4}"/>
              </a:ext>
            </a:extLst>
          </p:cNvPr>
          <p:cNvSpPr/>
          <p:nvPr/>
        </p:nvSpPr>
        <p:spPr>
          <a:xfrm>
            <a:off x="4088674" y="5784888"/>
            <a:ext cx="4572000" cy="6701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Corte dei Conti Friuli Venezia Giulia</a:t>
            </a:r>
            <a:endParaRPr lang="it-IT" sz="1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Sentenza n. 167/2011</a:t>
            </a:r>
            <a:endParaRPr lang="it-IT" sz="10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31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D71DA18D-8241-4426-ADA8-0CF841C9ECDB}"/>
              </a:ext>
            </a:extLst>
          </p:cNvPr>
          <p:cNvSpPr/>
          <p:nvPr/>
        </p:nvSpPr>
        <p:spPr>
          <a:xfrm>
            <a:off x="280851" y="2441981"/>
            <a:ext cx="8582297" cy="1604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it-IT" sz="1600" b="1" dirty="0">
                <a:latin typeface="Arial" panose="020B0604020202020204" pitchFamily="34" charset="0"/>
                <a:cs typeface="Times New Roman" panose="02020603050405020304" pitchFamily="18" charset="0"/>
              </a:rPr>
              <a:t>Codice Civile - Art. 2094</a:t>
            </a:r>
          </a:p>
          <a:p>
            <a:pPr algn="ctr">
              <a:lnSpc>
                <a:spcPct val="107000"/>
              </a:lnSpc>
            </a:pPr>
            <a:r>
              <a:rPr lang="it-IT" sz="1600" b="1" dirty="0">
                <a:latin typeface="Arial" panose="020B0604020202020204" pitchFamily="34" charset="0"/>
                <a:cs typeface="Times New Roman" panose="02020603050405020304" pitchFamily="18" charset="0"/>
              </a:rPr>
              <a:t>Prestatore di lavoro subordinato</a:t>
            </a:r>
          </a:p>
          <a:p>
            <a:pPr algn="ctr"/>
            <a:r>
              <a:rPr lang="it-IT" sz="1600" dirty="0"/>
              <a:t>E’   prestatore di lavoro subordinato chi si obbliga mediante</a:t>
            </a:r>
          </a:p>
          <a:p>
            <a:pPr algn="ctr"/>
            <a:r>
              <a:rPr lang="it-IT" sz="1600" dirty="0"/>
              <a:t>retribuzione a collaborare nell'impresa, prestando il proprio lavoro</a:t>
            </a:r>
          </a:p>
          <a:p>
            <a:pPr algn="ctr"/>
            <a:r>
              <a:rPr lang="it-IT" sz="1600" dirty="0"/>
              <a:t>intellettuale o manuale alle dipendenze e sotto la direzione</a:t>
            </a:r>
          </a:p>
          <a:p>
            <a:pPr algn="ctr"/>
            <a:r>
              <a:rPr lang="it-IT" sz="1600" dirty="0"/>
              <a:t>dell'imprenditore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7CAADB2-1D51-4618-B4A0-2CB74193CB19}"/>
              </a:ext>
            </a:extLst>
          </p:cNvPr>
          <p:cNvSpPr/>
          <p:nvPr/>
        </p:nvSpPr>
        <p:spPr>
          <a:xfrm>
            <a:off x="1051560" y="1294052"/>
            <a:ext cx="7080068" cy="871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RIFERIMENTI NORMATIVI</a:t>
            </a:r>
            <a:endParaRPr lang="it-I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PRESTAZIONE DI LAVORO SUBORDINATO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C0D14C7-2224-4B3A-BAE1-372AAE631D48}"/>
              </a:ext>
            </a:extLst>
          </p:cNvPr>
          <p:cNvSpPr/>
          <p:nvPr/>
        </p:nvSpPr>
        <p:spPr>
          <a:xfrm>
            <a:off x="345270" y="4185740"/>
            <a:ext cx="8582297" cy="2182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Codice Civile - Art. 2104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Diligenza del prestatore di lavoro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dirty="0"/>
              <a:t>Il prestatore di lavoro deve usare la diligenza richiesta dalla natura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dirty="0"/>
              <a:t>della prestazione dovuta, dall'interesse dell'impresa e da quello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dirty="0"/>
              <a:t>superiore della produzione nazionale.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dirty="0"/>
              <a:t>Deve inoltre osservare le disposizioni per l'esecuzione e per la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1600" dirty="0"/>
              <a:t>disciplina del lavoro impartite dall'imprenditore e dai collaboratori di</a:t>
            </a:r>
          </a:p>
          <a:p>
            <a:pPr algn="ctr"/>
            <a:r>
              <a:rPr lang="it-IT" sz="1600" dirty="0"/>
              <a:t>questo dai quali gerarchicamente dipende</a:t>
            </a:r>
          </a:p>
        </p:txBody>
      </p:sp>
    </p:spTree>
    <p:extLst>
      <p:ext uri="{BB962C8B-B14F-4D97-AF65-F5344CB8AC3E}">
        <p14:creationId xmlns:p14="http://schemas.microsoft.com/office/powerpoint/2010/main" val="28167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1B2A86C5-CB67-464A-BA63-32CA9A11BC40}"/>
              </a:ext>
            </a:extLst>
          </p:cNvPr>
          <p:cNvSpPr/>
          <p:nvPr/>
        </p:nvSpPr>
        <p:spPr>
          <a:xfrm>
            <a:off x="637720" y="1554800"/>
            <a:ext cx="8165466" cy="1672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PRESTAZIONE DI LAVORO AUTONOMO</a:t>
            </a:r>
            <a:endParaRPr lang="it-IT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CONTRATTO D’OPERA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it-IT" sz="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Codice Civile - Art. 2222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49200A4-316F-4332-8236-3D79C8E2B751}"/>
              </a:ext>
            </a:extLst>
          </p:cNvPr>
          <p:cNvSpPr/>
          <p:nvPr/>
        </p:nvSpPr>
        <p:spPr>
          <a:xfrm>
            <a:off x="637720" y="4205530"/>
            <a:ext cx="8268788" cy="1647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Quando una persona si obbliga a compiere verso un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corrispettivo un'opera o un servizio, con lavoro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prevalentemente proprio e senza vincolo di</a:t>
            </a:r>
          </a:p>
          <a:p>
            <a:pPr algn="ctr"/>
            <a:r>
              <a:rPr lang="it-IT" sz="2400" dirty="0"/>
              <a:t>subordinazione nei confronti del committente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DACDC237-3A27-4B99-93D9-F53790ED870D}"/>
              </a:ext>
            </a:extLst>
          </p:cNvPr>
          <p:cNvSpPr/>
          <p:nvPr/>
        </p:nvSpPr>
        <p:spPr>
          <a:xfrm>
            <a:off x="3394974" y="3476852"/>
            <a:ext cx="2754280" cy="4676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Contratto d'opera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14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26BA8D26-5448-40E9-B8E5-5FA3BFC73977}"/>
              </a:ext>
            </a:extLst>
          </p:cNvPr>
          <p:cNvSpPr/>
          <p:nvPr/>
        </p:nvSpPr>
        <p:spPr>
          <a:xfrm>
            <a:off x="2286000" y="1653887"/>
            <a:ext cx="4572000" cy="12464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CONTRATTO D’APPALTO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it-IT" sz="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000" b="1" dirty="0">
                <a:latin typeface="Arial" panose="020B0604020202020204" pitchFamily="34" charset="0"/>
                <a:cs typeface="Times New Roman" panose="02020603050405020304" pitchFamily="18" charset="0"/>
              </a:rPr>
              <a:t>Codice Civile - Art. 1655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F7710F8-95C2-48BB-ACB6-901AA87413F2}"/>
              </a:ext>
            </a:extLst>
          </p:cNvPr>
          <p:cNvSpPr/>
          <p:nvPr/>
        </p:nvSpPr>
        <p:spPr>
          <a:xfrm>
            <a:off x="509453" y="4241415"/>
            <a:ext cx="8373290" cy="1655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L'appalto è il contratto col quale una parte assume,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con organizzazione dei mezzi necessari e con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gestione a proprio rischio, il compimento di un'opera 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dirty="0"/>
              <a:t>di un servizio verso un corrispettivo in danaro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B5356637-B8F3-4262-8563-B5E7FBC2CD95}"/>
              </a:ext>
            </a:extLst>
          </p:cNvPr>
          <p:cNvSpPr/>
          <p:nvPr/>
        </p:nvSpPr>
        <p:spPr>
          <a:xfrm>
            <a:off x="3218064" y="3441609"/>
            <a:ext cx="2956067" cy="45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it-IT" sz="2400" b="1" dirty="0">
                <a:latin typeface="Arial" panose="020B0604020202020204" pitchFamily="34" charset="0"/>
                <a:cs typeface="Times New Roman" panose="02020603050405020304" pitchFamily="18" charset="0"/>
              </a:rPr>
              <a:t>Nozione di Appalto</a:t>
            </a:r>
          </a:p>
        </p:txBody>
      </p:sp>
    </p:spTree>
    <p:extLst>
      <p:ext uri="{BB962C8B-B14F-4D97-AF65-F5344CB8AC3E}">
        <p14:creationId xmlns:p14="http://schemas.microsoft.com/office/powerpoint/2010/main" val="92005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4101158-8BB7-4022-9F01-3E6F869E3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732084"/>
              </p:ext>
            </p:extLst>
          </p:nvPr>
        </p:nvGraphicFramePr>
        <p:xfrm>
          <a:off x="470262" y="1323109"/>
          <a:ext cx="8229600" cy="5181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06658131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2665870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38340892"/>
                    </a:ext>
                  </a:extLst>
                </a:gridCol>
              </a:tblGrid>
              <a:tr h="4963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Lavoro subordinato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Lavoro autonomo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Appalto di servizi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2575349575"/>
                  </a:ext>
                </a:extLst>
              </a:tr>
              <a:tr h="610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Subordinazione gerarchica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con il datore di lavoro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Assenza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di qualsiasi vincolo di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Subordinazione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Assenza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di qualsiasi vincolo di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subordinazione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130684901"/>
                  </a:ext>
                </a:extLst>
              </a:tr>
              <a:tr h="816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Inserimento stabile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del lavoratore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nell’organizzazione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dell’Ente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Rischio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della prestazione a carico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dell’incaricato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Rischio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della prestazione a carico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dell’impresa organizzata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3280409135"/>
                  </a:ext>
                </a:extLst>
              </a:tr>
              <a:tr h="816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Esclusività e continuità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della prestazione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Non vi è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esclusività di rapporto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tra committente ed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incaricato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Non vi è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esclusività di rapporto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tra committente ed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incaricato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3439349"/>
                  </a:ext>
                </a:extLst>
              </a:tr>
              <a:tr h="610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Osservanza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di un orario di lavoro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Autonomia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nella gestione del tempo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Autonomia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nella gestione del tempo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2343309412"/>
                  </a:ext>
                </a:extLst>
              </a:tr>
              <a:tr h="610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Obbligazione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 di mezzi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Obbligazione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di risultato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Obbligazione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di risultato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2369028402"/>
                  </a:ext>
                </a:extLst>
              </a:tr>
              <a:tr h="610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Predeterminazione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della retribuzione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Retribuzione legata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all’opera od al risultato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Retribuzione legata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all’opera od al risultato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3938920772"/>
                  </a:ext>
                </a:extLst>
              </a:tr>
              <a:tr h="610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Lavoro subordinato dei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lavoratori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Lavoro proprio e di pochi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altri collaboratori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Lavoro di una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Organizzazione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6" marR="49396" marT="0" marB="0" anchor="ctr"/>
                </a:tc>
                <a:extLst>
                  <a:ext uri="{0D108BD9-81ED-4DB2-BD59-A6C34878D82A}">
                    <a16:rowId xmlns:a16="http://schemas.microsoft.com/office/drawing/2014/main" val="4000036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39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729BA51C-4F1B-4CD2-B606-80A9638B8F9E}"/>
              </a:ext>
            </a:extLst>
          </p:cNvPr>
          <p:cNvSpPr/>
          <p:nvPr/>
        </p:nvSpPr>
        <p:spPr>
          <a:xfrm>
            <a:off x="280852" y="1743427"/>
            <a:ext cx="8294914" cy="1758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PERTANTO</a:t>
            </a:r>
            <a:endParaRPr lang="it-IT" sz="1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400" dirty="0"/>
              <a:t>entrambe le fattispecie (incarico di lavoro autonomo ed appalto di servizi) possono sovrapporsi nella pratica,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dirty="0"/>
              <a:t>poiché hanno in comune l’esecuzione di opere o di servizi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663918E-8E77-4CCE-A963-25ED5E5D5330}"/>
              </a:ext>
            </a:extLst>
          </p:cNvPr>
          <p:cNvSpPr/>
          <p:nvPr/>
        </p:nvSpPr>
        <p:spPr>
          <a:xfrm>
            <a:off x="280852" y="4201811"/>
            <a:ext cx="8294914" cy="169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TUTTAVIA</a:t>
            </a:r>
            <a: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it-IT" sz="2400" dirty="0"/>
              <a:t>il ricorso all’appalto di servizi non può costituire un </a:t>
            </a:r>
            <a:r>
              <a:rPr lang="it-IT" sz="2400" b="1" i="1" dirty="0"/>
              <a:t>escamotage</a:t>
            </a:r>
            <a:r>
              <a:rPr lang="it-IT" sz="2400" dirty="0"/>
              <a:t> per aggirare i principi enucleati dalla giurisprudenza in materia di presupposti dell’affidamento di incarichi</a:t>
            </a:r>
          </a:p>
        </p:txBody>
      </p:sp>
    </p:spTree>
    <p:extLst>
      <p:ext uri="{BB962C8B-B14F-4D97-AF65-F5344CB8AC3E}">
        <p14:creationId xmlns:p14="http://schemas.microsoft.com/office/powerpoint/2010/main" val="22715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4DEBAD1B-6E1E-491B-B94D-0B9C0580C8C3}"/>
              </a:ext>
            </a:extLst>
          </p:cNvPr>
          <p:cNvSpPr/>
          <p:nvPr/>
        </p:nvSpPr>
        <p:spPr>
          <a:xfrm>
            <a:off x="3910472" y="1365120"/>
            <a:ext cx="1323056" cy="4676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INFATTI</a:t>
            </a:r>
            <a:endParaRPr lang="it-IT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3A9592F-28FA-4857-8682-C503B0FBCB28}"/>
              </a:ext>
            </a:extLst>
          </p:cNvPr>
          <p:cNvSpPr/>
          <p:nvPr/>
        </p:nvSpPr>
        <p:spPr>
          <a:xfrm>
            <a:off x="509451" y="2207803"/>
            <a:ext cx="8229600" cy="152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l’incarico di collaborazione</a:t>
            </a:r>
            <a:r>
              <a:rPr lang="it-IT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2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 </a:t>
            </a:r>
            <a:r>
              <a:rPr lang="it-IT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7, co. 6 si configura quale prestazione d’opera ex artt.2222-2238 cod. civ., riconducibile al modello della </a:t>
            </a:r>
            <a:r>
              <a:rPr lang="it-IT" sz="2200" i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</a:t>
            </a:r>
            <a:r>
              <a:rPr lang="it-IT" sz="22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operis</a:t>
            </a:r>
            <a:r>
              <a:rPr lang="it-IT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rispetto al quale </a:t>
            </a:r>
            <a:r>
              <a:rPr lang="it-IT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assume rilevanza la personalità della prestazione resa dall’esecutore;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5621367-CA30-41D0-AEA0-E094FECB75AB}"/>
              </a:ext>
            </a:extLst>
          </p:cNvPr>
          <p:cNvSpPr/>
          <p:nvPr/>
        </p:nvSpPr>
        <p:spPr>
          <a:xfrm>
            <a:off x="509451" y="4157912"/>
            <a:ext cx="8167259" cy="1885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rimane, pertanto, concettualmente distinto </a:t>
            </a:r>
            <a:r>
              <a:rPr lang="it-IT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dall’appalto di servizi,</a:t>
            </a:r>
            <a:r>
              <a:rPr lang="it-IT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che, invece, ha ad oggetto la prestazione imprenditoriale di un risultato resa da soggetti con organizzazione strutturata e prodotta </a:t>
            </a:r>
            <a:r>
              <a:rPr lang="it-IT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senza caratterizzazione personale.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1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isultati immagini per bandiera europea 2014"/>
          <p:cNvSpPr>
            <a:spLocks noChangeAspect="1" noChangeArrowheads="1"/>
          </p:cNvSpPr>
          <p:nvPr/>
        </p:nvSpPr>
        <p:spPr bwMode="auto">
          <a:xfrm>
            <a:off x="155574" y="-1519243"/>
            <a:ext cx="1679575" cy="167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4" y="95976"/>
            <a:ext cx="1990165" cy="1086262"/>
          </a:xfrm>
          <a:prstGeom prst="rect">
            <a:avLst/>
          </a:prstGeom>
        </p:spPr>
      </p:pic>
      <p:cxnSp>
        <p:nvCxnSpPr>
          <p:cNvPr id="29" name="Connettore 1 28"/>
          <p:cNvCxnSpPr/>
          <p:nvPr/>
        </p:nvCxnSpPr>
        <p:spPr>
          <a:xfrm flipV="1">
            <a:off x="2405103" y="829876"/>
            <a:ext cx="6477640" cy="30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2781620" y="6690208"/>
            <a:ext cx="6145947" cy="8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 flipV="1">
            <a:off x="155574" y="6690208"/>
            <a:ext cx="2549819" cy="896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57BE3A10-0510-484F-B8CB-B870B778139A}"/>
              </a:ext>
            </a:extLst>
          </p:cNvPr>
          <p:cNvSpPr/>
          <p:nvPr/>
        </p:nvSpPr>
        <p:spPr>
          <a:xfrm>
            <a:off x="523205" y="1414986"/>
            <a:ext cx="8359538" cy="36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PRESUPPOSTI PER L’AFFIDAMENTO DI INCARICHI </a:t>
            </a:r>
            <a:r>
              <a:rPr lang="it-IT" sz="1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 ART. 7, COMMA 6:</a:t>
            </a:r>
            <a:endParaRPr lang="it-IT" sz="105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EFD7A61-5AFC-4134-A510-8DBE5ACEEC93}"/>
              </a:ext>
            </a:extLst>
          </p:cNvPr>
          <p:cNvSpPr/>
          <p:nvPr/>
        </p:nvSpPr>
        <p:spPr>
          <a:xfrm>
            <a:off x="200398" y="1957928"/>
            <a:ext cx="8727169" cy="4612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Preventiva ricognizione della carenza di professionalità interne -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preliminare accertamento da parte dell'amministrazione dell’impossibilità oggettiva di utilizzare le risorse umane disponibili all’interno.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endParaRPr lang="it-IT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Requisiti soggettivi: il titolo di studio necessario -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possesso di particolare e comprovata specializzazione anche universitaria; eccezioni alla comprovata specializzazione universitaria: attività svolte da professionisti iscritti in ordini o albi, o da soggetti operanti nel campo dell'arte, dello spettacolo, dei mestieri artigianali, il supporto dell'attività didattica e di ricerca, l'attività informatica.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endParaRPr lang="it-IT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Divieto di incarichi per lo svolgimento di attività ordinarie -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vietato il ricorso a contratti di collaborazione coordinata e continuativa per lo svolgimento di funzioni ordinarie.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endParaRPr lang="it-IT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Predeterminazione di: </a:t>
            </a: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durata del contratto -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 fini del legittimo conferimento di un incarico di lavoro autonomo è imprescindibile la </a:t>
            </a:r>
            <a:r>
              <a:rPr lang="it-IT" sz="11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temporaneità della prestazione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l'indicazione della durata. Il </a:t>
            </a:r>
            <a:r>
              <a:rPr lang="it-IT" sz="11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rinnovo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è vietato. La</a:t>
            </a:r>
            <a:r>
              <a:rPr lang="it-IT" sz="11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proroga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è ammessa in casi eccezionali (es. per completare un progetto o per fatti non imputabili al collaboratore)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oggetto dell’incarico -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l’indicazione della prestazione richiesta deve essere chiaramente indicata negli atti di indizione della procedura comparativa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compenso –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misura del compenso offerto per la prestazione resta immutata anche in caso di proroga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endParaRPr lang="it-IT" sz="11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r>
              <a:rPr lang="it-IT" sz="11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Reiterazione degli incarichi - </a:t>
            </a:r>
            <a:r>
              <a:rPr lang="it-IT" sz="1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ricorso all’incarico esterno deve costituire un rimedio eccezionale per far fronte ad esigenze peculiari e temporanee, per le quali l’amministrazione necessita dell’apporto di specifiche competenze professionali non rinvenibili al suo interno, pertanto gli incarichi non possono essere reiterati.</a:t>
            </a:r>
            <a:endParaRPr lang="it-IT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endParaRPr lang="it-IT" sz="11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100"/>
              <a:buFont typeface="+mj-lt"/>
              <a:buAutoNum type="arabicPeriod"/>
            </a:pPr>
            <a:r>
              <a:rPr lang="it-IT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Obbligo di espletamento della procedura comparativa - </a:t>
            </a:r>
            <a:r>
              <a:rPr lang="it-IT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amministrazioni pubbliche disciplinano e rendono pubbliche, secondo i propri ordinamenti, le procedure comparative per il conferimento degli incarichi di collaborazione.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9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2491</TotalTime>
  <Words>1007</Words>
  <Application>Microsoft Office PowerPoint</Application>
  <PresentationFormat>Presentazione su schermo (4:3)</PresentationFormat>
  <Paragraphs>150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Valerio De Paolis</dc:creator>
  <cp:lastModifiedBy>Marina Giunta</cp:lastModifiedBy>
  <cp:revision>173</cp:revision>
  <dcterms:created xsi:type="dcterms:W3CDTF">2015-06-08T06:33:58Z</dcterms:created>
  <dcterms:modified xsi:type="dcterms:W3CDTF">2019-12-12T10:39:38Z</dcterms:modified>
</cp:coreProperties>
</file>