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296" r:id="rId4"/>
    <p:sldId id="295" r:id="rId5"/>
    <p:sldId id="292" r:id="rId6"/>
    <p:sldId id="298" r:id="rId7"/>
    <p:sldId id="297" r:id="rId8"/>
    <p:sldId id="287" r:id="rId9"/>
    <p:sldId id="288" r:id="rId10"/>
    <p:sldId id="285" r:id="rId11"/>
    <p:sldId id="258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7" userDrawn="1">
          <p15:clr>
            <a:srgbClr val="A4A3A4"/>
          </p15:clr>
        </p15:guide>
        <p15:guide id="4" orient="horz" pos="998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4089">
          <p15:clr>
            <a:srgbClr val="A4A3A4"/>
          </p15:clr>
        </p15:guide>
        <p15:guide id="7" orient="horz" pos="303">
          <p15:clr>
            <a:srgbClr val="A4A3A4"/>
          </p15:clr>
        </p15:guide>
        <p15:guide id="8" orient="horz" pos="3326">
          <p15:clr>
            <a:srgbClr val="A4A3A4"/>
          </p15:clr>
        </p15:guide>
        <p15:guide id="9" orient="horz" pos="572">
          <p15:clr>
            <a:srgbClr val="A4A3A4"/>
          </p15:clr>
        </p15:guide>
        <p15:guide id="10" orient="horz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42A"/>
    <a:srgbClr val="FB6E05"/>
    <a:srgbClr val="B2B2B2"/>
    <a:srgbClr val="2B6B37"/>
    <a:srgbClr val="378947"/>
    <a:srgbClr val="000040"/>
    <a:srgbClr val="003300"/>
    <a:srgbClr val="00377C"/>
    <a:srgbClr val="FAB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157" y="77"/>
      </p:cViewPr>
      <p:guideLst>
        <p:guide orient="horz" pos="2160"/>
        <p:guide pos="3840"/>
        <p:guide orient="horz" pos="3317"/>
        <p:guide orient="horz" pos="998"/>
        <p:guide orient="horz" pos="3475"/>
        <p:guide pos="4089"/>
        <p:guide orient="horz" pos="303"/>
        <p:guide orient="horz" pos="3326"/>
        <p:guide orient="horz" pos="572"/>
        <p:guide orient="horz" pos="40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A4DC2-25FB-4DB5-859F-F6CEC943ABCD}" type="datetime6">
              <a:rPr lang="it-IT" smtClean="0"/>
              <a:t>luglio ’23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253D-998F-407C-877C-F6C53B6AD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595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5139-5A28-400D-AC50-232EB499C744}" type="datetime6">
              <a:rPr lang="it-IT" smtClean="0"/>
              <a:t>luglio ’23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0E1E4-FBEC-4086-AAF3-6E057A59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1920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F85139-5A28-400D-AC50-232EB499C744}" type="datetime6">
              <a:rPr lang="it-IT" smtClean="0"/>
              <a:t>luglio ’23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0E1E4-FBEC-4086-AAF3-6E057A5956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52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4675" y="1685925"/>
            <a:ext cx="8553408" cy="1484398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00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61229" y="3649226"/>
            <a:ext cx="7860300" cy="55800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504000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504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504000"/>
          </a:xfrm>
        </p:spPr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-7695" y="5736221"/>
            <a:ext cx="12192000" cy="115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5704154"/>
            <a:ext cx="12677775" cy="188802"/>
          </a:xfrm>
          <a:prstGeom prst="rect">
            <a:avLst/>
          </a:prstGeom>
        </p:spPr>
      </p:pic>
      <p:sp>
        <p:nvSpPr>
          <p:cNvPr id="42" name="CasellaDiTesto 41"/>
          <p:cNvSpPr txBox="1"/>
          <p:nvPr userDrawn="1"/>
        </p:nvSpPr>
        <p:spPr>
          <a:xfrm>
            <a:off x="1328905" y="6521864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Capofila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146550" y="4903619"/>
            <a:ext cx="3763963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it-IT" sz="600" b="1" dirty="0"/>
              <a:t>Divulgazione a cura di Centro Ricerche Produzioni Animali </a:t>
            </a:r>
            <a:r>
              <a:rPr lang="it-IT" sz="600" b="1" dirty="0" err="1"/>
              <a:t>Soc</a:t>
            </a:r>
            <a:r>
              <a:rPr lang="it-IT" sz="600" b="1" dirty="0"/>
              <a:t>. Cons. p. A.</a:t>
            </a:r>
            <a:br>
              <a:rPr lang="it-IT" sz="600" b="1" dirty="0"/>
            </a:br>
            <a:r>
              <a:rPr lang="it-IT" sz="600" b="1" spc="-20" baseline="0" dirty="0"/>
              <a:t>Autorità di Gestione: Direzione Agricoltura, caccia e pesca della Regione Emilia-Romagna.</a:t>
            </a:r>
            <a:r>
              <a:rPr lang="it-IT" sz="600" b="1" dirty="0"/>
              <a:t> </a:t>
            </a:r>
          </a:p>
          <a:p>
            <a:pPr>
              <a:tabLst>
                <a:tab pos="1076325" algn="l"/>
              </a:tabLst>
            </a:pPr>
            <a:r>
              <a:rPr lang="it-IT" sz="600" b="0" dirty="0"/>
              <a:t>Iniziativa realizzata nell’ambito del Programma regionale di sviluppo rurale 2014-2020 — Tipo di operazione 16.1.01 — Gruppi operativi del partenariato europeo per la produttività e la sostenibilità dell'agricoltura — Focus Area 5D - Ridurre le emissioni di gas a effetto serra e di ammoniaca prodotte dall'agricoltura — Progetto “Ridurre le emissioni di ammoniaca del suino pesante con diete additivate di acido benzoico”.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02" y="4888934"/>
            <a:ext cx="3363027" cy="58853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00" y="6098931"/>
            <a:ext cx="635354" cy="39862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F5E95F2E-6F98-48D9-AB9D-419B27173CFB}"/>
              </a:ext>
            </a:extLst>
          </p:cNvPr>
          <p:cNvSpPr/>
          <p:nvPr userDrawn="1"/>
        </p:nvSpPr>
        <p:spPr>
          <a:xfrm>
            <a:off x="393478" y="1197406"/>
            <a:ext cx="2161943" cy="1403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algn="l">
              <a:lnSpc>
                <a:spcPct val="114000"/>
              </a:lnSpc>
            </a:pPr>
            <a: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  <a:t>Ridurre le emissioni di ammoniaca </a:t>
            </a:r>
            <a:b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</a:br>
            <a: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  <a:t>del suino pesante con diete additivate di acido benzoico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58665EF-06CE-4C8B-A904-357C2E05A74A}"/>
              </a:ext>
            </a:extLst>
          </p:cNvPr>
          <p:cNvSpPr/>
          <p:nvPr userDrawn="1"/>
        </p:nvSpPr>
        <p:spPr>
          <a:xfrm>
            <a:off x="393478" y="4894850"/>
            <a:ext cx="211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Webinar</a:t>
            </a:r>
            <a:b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</a:br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venerdì 14 luglio 2023</a:t>
            </a:r>
          </a:p>
          <a:p>
            <a:pPr marR="0" algn="l"/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ore 10:00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B5E84B4-E283-4D29-87BB-46A8B9A537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2" y="6096043"/>
            <a:ext cx="1128342" cy="40439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6A18FCF2-FA67-453E-A106-00A5ECC8A7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12939" y="4497570"/>
            <a:ext cx="1042986" cy="40926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088D914-E5F9-436D-A5A5-BA548B3ED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7756" y="4502273"/>
            <a:ext cx="684927" cy="1073692"/>
          </a:xfrm>
          <a:prstGeom prst="rect">
            <a:avLst/>
          </a:prstGeom>
        </p:spPr>
      </p:pic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E801D4D-2D9A-4E6B-8049-94283EE949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23315" y="333375"/>
            <a:ext cx="1944810" cy="5746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it-IT" dirty="0"/>
              <a:t>Clic per inserire il logo relatore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020C444-652D-48C3-A0BB-475EF9C9079B}"/>
              </a:ext>
            </a:extLst>
          </p:cNvPr>
          <p:cNvSpPr txBox="1"/>
          <p:nvPr userDrawn="1"/>
        </p:nvSpPr>
        <p:spPr>
          <a:xfrm>
            <a:off x="4315707" y="6126529"/>
            <a:ext cx="1128342" cy="343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it-IT" sz="12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Società Agricola Davoli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93B744-2FA3-42AA-AC54-C0E77224B67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990" y="369034"/>
            <a:ext cx="3053240" cy="6480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369A572-695A-4FAA-A39A-EC212AA069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1902" y="6042625"/>
            <a:ext cx="936645" cy="511235"/>
          </a:xfrm>
          <a:prstGeom prst="rect">
            <a:avLst/>
          </a:prstGeom>
        </p:spPr>
      </p:pic>
      <p:grpSp>
        <p:nvGrpSpPr>
          <p:cNvPr id="8" name="Gruppo 7"/>
          <p:cNvGrpSpPr/>
          <p:nvPr userDrawn="1"/>
        </p:nvGrpSpPr>
        <p:grpSpPr>
          <a:xfrm>
            <a:off x="261322" y="3722914"/>
            <a:ext cx="1507957" cy="1138218"/>
            <a:chOff x="441999" y="1480454"/>
            <a:chExt cx="1748834" cy="1320034"/>
          </a:xfrm>
        </p:grpSpPr>
        <p:sp>
          <p:nvSpPr>
            <p:cNvPr id="7" name="Ovale 6"/>
            <p:cNvSpPr/>
            <p:nvPr userDrawn="1"/>
          </p:nvSpPr>
          <p:spPr>
            <a:xfrm>
              <a:off x="596979" y="1480454"/>
              <a:ext cx="1461706" cy="1320034"/>
            </a:xfrm>
            <a:prstGeom prst="ellipse">
              <a:avLst/>
            </a:prstGeom>
            <a:solidFill>
              <a:srgbClr val="F4642A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7EC7230A-E411-4A55-BADB-4816AC3A8401}"/>
                </a:ext>
              </a:extLst>
            </p:cNvPr>
            <p:cNvSpPr/>
            <p:nvPr userDrawn="1"/>
          </p:nvSpPr>
          <p:spPr>
            <a:xfrm>
              <a:off x="441999" y="1759010"/>
              <a:ext cx="1748834" cy="754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/>
              <a:r>
                <a:rPr lang="it-IT" sz="1200" b="1" i="0" u="none" strike="noStrike" dirty="0">
                  <a:solidFill>
                    <a:schemeClr val="bg1"/>
                  </a:solidFill>
                  <a:latin typeface="Arial" panose="020B0604020202020204" pitchFamily="34" charset="0"/>
                </a:rPr>
                <a:t>CONVEGNO</a:t>
              </a:r>
              <a:r>
                <a:rPr lang="it-IT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FINALE E VISITA VIRTUALE</a:t>
              </a:r>
              <a:endParaRPr lang="it-IT" sz="1200" b="1" i="0" u="none" strike="noStrike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5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  <p15:guide id="5" pos="7355" userDrawn="1">
          <p15:clr>
            <a:srgbClr val="FBAE40"/>
          </p15:clr>
        </p15:guide>
        <p15:guide id="6" pos="733" userDrawn="1">
          <p15:clr>
            <a:srgbClr val="FBAE40"/>
          </p15:clr>
        </p15:guide>
        <p15:guide id="7" pos="257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orient="horz" pos="4088" userDrawn="1">
          <p15:clr>
            <a:srgbClr val="FBAE40"/>
          </p15:clr>
        </p15:guide>
        <p15:guide id="11" orient="horz" pos="572" userDrawn="1">
          <p15:clr>
            <a:srgbClr val="FBAE40"/>
          </p15:clr>
        </p15:guide>
        <p15:guide id="12" pos="69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51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32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5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7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9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13/07/2023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15" y="6052908"/>
            <a:ext cx="3312985" cy="69659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421534" y="6153147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2E94-94B6-44D9-82B2-F480E8A9525C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5891927"/>
            <a:ext cx="12677775" cy="18880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1BBB6A3-2E17-4460-B444-6502B1E2CB92}"/>
              </a:ext>
            </a:extLst>
          </p:cNvPr>
          <p:cNvSpPr/>
          <p:nvPr userDrawn="1"/>
        </p:nvSpPr>
        <p:spPr>
          <a:xfrm>
            <a:off x="132801" y="6298351"/>
            <a:ext cx="4773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1000" b="1" i="0" u="none" strike="noStrike" dirty="0">
                <a:solidFill>
                  <a:srgbClr val="000040"/>
                </a:solidFill>
                <a:latin typeface="DejaVu Sans Condensed" panose="020B0606030804020204" pitchFamily="34" charset="0"/>
              </a:rPr>
              <a:t>Effetti produttivi ed ambientali di diete additivate con acido benzoico</a:t>
            </a:r>
          </a:p>
          <a:p>
            <a:pPr marR="0" algn="l"/>
            <a:r>
              <a:rPr lang="it-IT" sz="1000" b="1" i="0" u="none" strike="noStrike" dirty="0">
                <a:solidFill>
                  <a:srgbClr val="000040"/>
                </a:solidFill>
                <a:latin typeface="DejaVu Sans Condensed" panose="020B0606030804020204" pitchFamily="34" charset="0"/>
              </a:rPr>
              <a:t>nell’allevamento del suino pesante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7D18B59-FED3-4EDE-8F28-0730A40823F2}"/>
              </a:ext>
            </a:extLst>
          </p:cNvPr>
          <p:cNvSpPr/>
          <p:nvPr userDrawn="1"/>
        </p:nvSpPr>
        <p:spPr>
          <a:xfrm>
            <a:off x="132800" y="6097999"/>
            <a:ext cx="38513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900" b="0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CONVEGNO</a:t>
            </a:r>
            <a:r>
              <a:rPr lang="it-IT" sz="900" b="0" i="0" u="none" strike="noStrike" baseline="0" dirty="0">
                <a:solidFill>
                  <a:srgbClr val="000040"/>
                </a:solidFill>
                <a:latin typeface="DejaVu Sans" panose="020B0603030804020204" pitchFamily="34" charset="0"/>
              </a:rPr>
              <a:t> FINALE E VISITA GUIDATA, venerdì 14 luglio 2023</a:t>
            </a:r>
            <a:endParaRPr lang="it-IT" sz="900" b="0" i="0" u="none" strike="noStrike" dirty="0">
              <a:solidFill>
                <a:srgbClr val="000040"/>
              </a:solidFill>
              <a:latin typeface="DejaVu Sans" panose="020B0603030804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293B744-2FA3-42AA-AC54-C0E77224B67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106886" y="6256589"/>
            <a:ext cx="1722236" cy="3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eqpro@crpa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41B34-C9DB-4021-9A35-D37C9D8F5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Caratteristiche delle diete e risultati zootecnici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Valerio Faeti CREA-ZA  Modena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3B013E92-3CC9-48A8-8FB2-636CA6B68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757" b="6757"/>
          <a:stretch>
            <a:fillRect/>
          </a:stretch>
        </p:blipFill>
        <p:spPr>
          <a:xfrm>
            <a:off x="9367838" y="233363"/>
            <a:ext cx="2300287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23" y="1239694"/>
            <a:ext cx="10966506" cy="3878529"/>
          </a:xfrm>
        </p:spPr>
        <p:txBody>
          <a:bodyPr>
            <a:noAutofit/>
          </a:bodyPr>
          <a:lstStyle/>
          <a:p>
            <a:pPr algn="just"/>
            <a:r>
              <a:rPr lang="it-IT" sz="2000" dirty="0"/>
              <a:t>L’USO DELL’1% DI ACIDO BENZOICO NON HA COMPORTATO DIFFERENZE NELLE PRESTAZIONI IN VITA ED AL MACELLO NE’ NELLO STATO DI SALUTE DEGLI ANIMALI.</a:t>
            </a:r>
          </a:p>
          <a:p>
            <a:pPr algn="just"/>
            <a:r>
              <a:rPr lang="it-IT" sz="2000" dirty="0"/>
              <a:t>SI E’ RILEVATO UN MAGGIORE CONTENUTO DI MINERALI (ESPRESSO COME PERCENTUALI DI CENERI) NELL’OSSO NEL GRUPPO DI CONTROLLO, LEGATO AD UN MAGGIORE CONTENUTO DI CALCIO; IN ENTRAMBI I CICLI INFATTI IL RAPPORTO CALCIO/FOSFORO RISULTA MAGGIORE NEL GRUPPO DI CONTROLLO RISPETTO AL TRATTATO. LE DIFFERENZE RISCONTRATE RISULTANO SIGNIFICATIVE, ANCORCHÉ DI MODESTA ENTITÀ, GRAZIE ALL’ALTO NUMERO DI CAMPIONI ANALIZZATI (264 CAMPIONI IN TOTALE). </a:t>
            </a:r>
          </a:p>
          <a:p>
            <a:pPr algn="just"/>
            <a:r>
              <a:rPr lang="it-IT" sz="2000" dirty="0"/>
              <a:t>QUESTE DIFFERENZE, OTTENUTE CON MANGIMI CONTENENTI DOSI PRUDENZIAMENTE ALTE DI CALCIO E FOSFORO, MOSTRANO COMUNQUE UN EFFETTO DELL’ACIDIFICAZIONE DEI MANGIMI SUL METABOLISMO OSSEO E CONSIGLIANO PIÙ APPROFONDITE VERIFICHE QUALORA SI UTILIZZINO DIETE A PIÙ BASSO CONTENUTO DI FOSFORO IN FUNZIONE DI UN RIDOTTO IMPATTO AMBIENTALE.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1747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4674" y="2901762"/>
            <a:ext cx="8553408" cy="643935"/>
          </a:xfrm>
        </p:spPr>
        <p:txBody>
          <a:bodyPr>
            <a:normAutofit fontScale="90000"/>
          </a:bodyPr>
          <a:lstStyle/>
          <a:p>
            <a:r>
              <a:rPr lang="it-IT" sz="3800" i="1" dirty="0">
                <a:solidFill>
                  <a:srgbClr val="002060"/>
                </a:solidFill>
              </a:rPr>
              <a:t>Grazie per l’attenzione!</a:t>
            </a:r>
            <a:endParaRPr lang="it-IT" sz="3800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600" b="1" dirty="0">
                <a:solidFill>
                  <a:srgbClr val="00377C"/>
                </a:solidFill>
              </a:rPr>
              <a:t>http://pigben.crpa.it/</a:t>
            </a:r>
            <a:endParaRPr lang="it-IT" sz="2600" b="1" dirty="0">
              <a:solidFill>
                <a:srgbClr val="00377C"/>
              </a:solidFill>
              <a:hlinkClick r:id="rId2"/>
            </a:endParaRPr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65DE92BB-8FCE-4FD7-B8C3-027E52382070}"/>
              </a:ext>
            </a:extLst>
          </p:cNvPr>
          <p:cNvSpPr txBox="1">
            <a:spLocks/>
          </p:cNvSpPr>
          <p:nvPr/>
        </p:nvSpPr>
        <p:spPr>
          <a:xfrm>
            <a:off x="3876561" y="2047483"/>
            <a:ext cx="7029635" cy="75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rgbClr val="00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it-IT" sz="2900" dirty="0"/>
              <a:t>Caratteristiche delle diete e risultati zootecnici</a:t>
            </a:r>
          </a:p>
          <a:p>
            <a:r>
              <a:rPr lang="it-IT" sz="2900" dirty="0"/>
              <a:t>Valerio Faeti CREA-ZA  Modena</a:t>
            </a:r>
          </a:p>
          <a:p>
            <a:pPr algn="r"/>
            <a:endParaRPr lang="it-IT" sz="3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71B6D111-863E-45A0-8A40-586D35D3FE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871" b="8871"/>
          <a:stretch>
            <a:fillRect/>
          </a:stretch>
        </p:blipFill>
        <p:spPr>
          <a:xfrm>
            <a:off x="9723438" y="333375"/>
            <a:ext cx="1944687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4" y="192133"/>
            <a:ext cx="10955968" cy="505882"/>
          </a:xfrm>
        </p:spPr>
        <p:txBody>
          <a:bodyPr>
            <a:normAutofit/>
          </a:bodyPr>
          <a:lstStyle/>
          <a:p>
            <a:r>
              <a:rPr lang="it-IT" sz="2800" dirty="0"/>
              <a:t>Diete additivate di acido benzoico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1" y="1060351"/>
            <a:ext cx="9903485" cy="25602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0331" y="4040758"/>
            <a:ext cx="845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MIX contenente acido benzoico in dose 1%</a:t>
            </a:r>
          </a:p>
          <a:p>
            <a:r>
              <a:rPr lang="it-IT" dirty="0"/>
              <a:t>Nella tesi trattata 1 kg di orzo è stato sostituito con 1 kg di acido benzoico</a:t>
            </a:r>
          </a:p>
        </p:txBody>
      </p:sp>
    </p:spTree>
    <p:extLst>
      <p:ext uri="{BB962C8B-B14F-4D97-AF65-F5344CB8AC3E}">
        <p14:creationId xmlns:p14="http://schemas.microsoft.com/office/powerpoint/2010/main" val="340598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153019" y="203611"/>
            <a:ext cx="10596599" cy="5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Sperimentazione 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PigBen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5659" y="1405684"/>
            <a:ext cx="1075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u="sng" dirty="0"/>
          </a:p>
          <a:p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424867" y="1029730"/>
            <a:ext cx="11239911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95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Monitorati due cicli di ingrasso</a:t>
            </a:r>
          </a:p>
          <a:p>
            <a:pPr algn="just">
              <a:lnSpc>
                <a:spcPct val="107000"/>
              </a:lnSpc>
              <a:spcAft>
                <a:spcPts val="795"/>
              </a:spcAft>
            </a:pPr>
            <a:endParaRPr lang="it-IT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95"/>
              </a:spcAft>
            </a:pP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INVERNALE dal 3 agosto 2021 al 11 gennaio 2022 (161 giorni)</a:t>
            </a:r>
          </a:p>
          <a:p>
            <a:pPr marL="285750" indent="-285750" algn="just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 innovativa a basso tenore proteico addizionata di acido benzoico</a:t>
            </a:r>
          </a:p>
          <a:p>
            <a:pPr marL="285750" indent="-285750" algn="just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 innovativa a basso tenore proteico SENZA acido benzoico</a:t>
            </a:r>
          </a:p>
          <a:p>
            <a:pPr marL="285750" indent="-285750" algn="just">
              <a:lnSpc>
                <a:spcPct val="107000"/>
              </a:lnSpc>
              <a:spcAft>
                <a:spcPts val="795"/>
              </a:spcAft>
              <a:buFontTx/>
              <a:buChar char="-"/>
            </a:pP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95"/>
              </a:spcAft>
            </a:pP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ESTIVO - 8 febbraio 2022 – 18 luglio 2022 (153 giorni 146-160)</a:t>
            </a:r>
          </a:p>
          <a:p>
            <a:pPr marL="285750" indent="-285750" algn="just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 a tenore proteico standard addizionata di acido benzoico</a:t>
            </a:r>
          </a:p>
          <a:p>
            <a:pPr marL="285750" indent="-285750" algn="just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 a tenore proteico standard SENZA acido benzoico</a:t>
            </a:r>
          </a:p>
        </p:txBody>
      </p:sp>
    </p:spTree>
    <p:extLst>
      <p:ext uri="{BB962C8B-B14F-4D97-AF65-F5344CB8AC3E}">
        <p14:creationId xmlns:p14="http://schemas.microsoft.com/office/powerpoint/2010/main" val="39827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4" r="4830" b="17339"/>
          <a:stretch/>
        </p:blipFill>
        <p:spPr>
          <a:xfrm>
            <a:off x="3027405" y="566463"/>
            <a:ext cx="8938054" cy="4393431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153019" y="112995"/>
            <a:ext cx="5910029" cy="5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Layout della prova sperimentale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39296" y="5037874"/>
            <a:ext cx="811427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95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Ciascuna sala è dotata di ingressi ed uscite dell’aria indipendenti, vasche sotto fessurato per la raccolta dei liquami indipendenti per box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2973" y="1283189"/>
            <a:ext cx="2924432" cy="392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sale separate (3 di controllo e 3 con mangime additivato di acido benzoico) </a:t>
            </a:r>
          </a:p>
          <a:p>
            <a:pPr marL="342900" indent="-342900" algn="just">
              <a:lnSpc>
                <a:spcPct val="107000"/>
              </a:lnSpc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sala suddivisa in 2 box di 13 m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superficie utile, per la stabulazione di 12 (10) capi/box </a:t>
            </a:r>
          </a:p>
          <a:p>
            <a:pPr marL="342900" indent="-342900" algn="just">
              <a:lnSpc>
                <a:spcPct val="107000"/>
              </a:lnSpc>
              <a:spcAft>
                <a:spcPts val="795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(60) capi controllo + 72 (60) capi trattati</a:t>
            </a:r>
          </a:p>
        </p:txBody>
      </p:sp>
    </p:spTree>
    <p:extLst>
      <p:ext uri="{BB962C8B-B14F-4D97-AF65-F5344CB8AC3E}">
        <p14:creationId xmlns:p14="http://schemas.microsoft.com/office/powerpoint/2010/main" val="34650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8" y="678165"/>
            <a:ext cx="4466448" cy="505882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Formulazione dei mangimi per i due cicli (bassa proteina ed alta proteina) e per le 3 fasi alimentari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7976" r="39738" b="43767"/>
          <a:stretch>
            <a:fillRect/>
          </a:stretch>
        </p:blipFill>
        <p:spPr bwMode="auto">
          <a:xfrm>
            <a:off x="122028" y="2858530"/>
            <a:ext cx="4343728" cy="29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3698789" y="179225"/>
            <a:ext cx="8468498" cy="6168527"/>
            <a:chOff x="3698789" y="179225"/>
            <a:chExt cx="8468498" cy="616852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8789" y="179225"/>
              <a:ext cx="8468498" cy="6168527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 flipH="1">
              <a:off x="9761838" y="179225"/>
              <a:ext cx="8238" cy="5760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H="1">
              <a:off x="7517028" y="179225"/>
              <a:ext cx="8238" cy="5760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92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153019" y="203611"/>
            <a:ext cx="10596599" cy="5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Macellazione e parametri produttivi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3442" y="1438537"/>
            <a:ext cx="8130342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Pesati singolarmente ogni 28 giorni sino al raggiungimento del peso di macellazione di circa 170 kg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Quotidianamente è stato rilevato il loro stato di salute e registrato i casi di zoppia ed il relativo decorso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Calcolati gli indici di conversione dell’alimento (ICA)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macello sono stati rilevati il peso della carcassa per la resa di macellazione, la percentuale di carne magra ed il peso delle cosce staccate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valutare possibili effetti dell’acido benzoico sul metabolismo osseo sono state condotte verifiche sul contenuto di calcio e fosforo delle ossa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3538" y="1739605"/>
            <a:ext cx="5226907" cy="29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" y="54877"/>
            <a:ext cx="11089669" cy="505882"/>
          </a:xfrm>
        </p:spPr>
        <p:txBody>
          <a:bodyPr>
            <a:normAutofit/>
          </a:bodyPr>
          <a:lstStyle/>
          <a:p>
            <a:r>
              <a:rPr lang="it-IT" sz="2800" dirty="0"/>
              <a:t>Prestazioni produttive in vita del 1° e del 2° ciclo di ingrasso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436218" y="5522454"/>
            <a:ext cx="903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spcAft>
                <a:spcPts val="0"/>
              </a:spcAft>
            </a:pPr>
            <a:r>
              <a:rPr lang="it-IT" sz="1200" i="1" kern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(*) Analisi della varianza con procedura GLM di SAS e test della significatività a posteriori di </a:t>
            </a:r>
            <a:r>
              <a:rPr lang="it-IT" sz="1200" i="1" kern="5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Bonferroni</a:t>
            </a:r>
            <a:r>
              <a:rPr lang="it-IT" sz="1200" i="1" kern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Il modello prevedeva la dieta (presenza/assenza di acido benzoico) come variabile sperimentale e il sesso ed il peso vivo iniziale come fattori di blocco.</a:t>
            </a:r>
            <a:endParaRPr lang="it-IT" kern="5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436219" y="579233"/>
            <a:ext cx="9351883" cy="5401435"/>
            <a:chOff x="1436219" y="579233"/>
            <a:chExt cx="9351883" cy="540143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6219" y="582684"/>
              <a:ext cx="9351883" cy="5397984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 flipH="1">
              <a:off x="7974229" y="579233"/>
              <a:ext cx="16474" cy="4943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>
              <a:off x="5078629" y="590921"/>
              <a:ext cx="16474" cy="4943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31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Stato di salute dei suini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46" y="1421971"/>
            <a:ext cx="7556158" cy="3878529"/>
          </a:xfrm>
        </p:spPr>
        <p:txBody>
          <a:bodyPr>
            <a:normAutofit/>
          </a:bodyPr>
          <a:lstStyle/>
          <a:p>
            <a:r>
              <a:rPr lang="it-IT" sz="2400" dirty="0"/>
              <a:t>IN VITA NESSUN CASO DI ZOPPIA</a:t>
            </a:r>
          </a:p>
          <a:p>
            <a:r>
              <a:rPr lang="it-IT" sz="2400" dirty="0"/>
              <a:t>AL MACELLO NESSUNA DIFFERENZA NELLE RESE</a:t>
            </a:r>
          </a:p>
          <a:p>
            <a:r>
              <a:rPr lang="it-IT" sz="2400" dirty="0"/>
              <a:t>AL MACELLO 1-2 CASI DI ROTTURA DELL’ANCHETTA NON LEGATI AL TRATTAMENTO,NESSUN CASO DI DISTACCO DELLA TESTA DEL FEMORE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09" y="437936"/>
            <a:ext cx="3237257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ANALISI DELL’OSSO (TERZO METATARSALE)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53297" y="3980375"/>
            <a:ext cx="903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spcAft>
                <a:spcPts val="0"/>
              </a:spcAft>
            </a:pPr>
            <a:r>
              <a:rPr lang="it-IT" sz="1200" i="1" kern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(*) Analisi della varianza con procedura GLM di SAS e test della significatività a posteriori di </a:t>
            </a:r>
            <a:r>
              <a:rPr lang="it-IT" sz="1200" i="1" kern="5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Bonferroni</a:t>
            </a:r>
            <a:r>
              <a:rPr lang="it-IT" sz="1200" i="1" kern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Il modello prevedeva la dieta (presenza/assenza di acido benzoico) come variabile sperimentale e il sesso ed il peso vivo iniziale come fattori di blocco.</a:t>
            </a:r>
            <a:endParaRPr lang="it-IT" kern="5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153297" y="1755547"/>
            <a:ext cx="10000735" cy="2686493"/>
            <a:chOff x="1153297" y="1755547"/>
            <a:chExt cx="10000735" cy="268649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297" y="1755547"/>
              <a:ext cx="10000735" cy="2686493"/>
            </a:xfrm>
            <a:prstGeom prst="rect">
              <a:avLst/>
            </a:prstGeom>
          </p:spPr>
        </p:pic>
        <p:cxnSp>
          <p:nvCxnSpPr>
            <p:cNvPr id="7" name="Connettore 1 6"/>
            <p:cNvCxnSpPr/>
            <p:nvPr/>
          </p:nvCxnSpPr>
          <p:spPr>
            <a:xfrm>
              <a:off x="6557319" y="1755547"/>
              <a:ext cx="0" cy="2124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3175686" y="1780260"/>
              <a:ext cx="12357" cy="2099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5411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628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DejaVu Sans</vt:lpstr>
      <vt:lpstr>DejaVu Sans Condensed</vt:lpstr>
      <vt:lpstr>Tema di Office</vt:lpstr>
      <vt:lpstr>Caratteristiche delle diete e risultati zootecnici</vt:lpstr>
      <vt:lpstr>Diete additivate di acido benzoico</vt:lpstr>
      <vt:lpstr>Presentazione standard di PowerPoint</vt:lpstr>
      <vt:lpstr>Presentazione standard di PowerPoint</vt:lpstr>
      <vt:lpstr>Formulazione dei mangimi per i due cicli (bassa proteina ed alta proteina) e per le 3 fasi alimentari</vt:lpstr>
      <vt:lpstr>Presentazione standard di PowerPoint</vt:lpstr>
      <vt:lpstr>Prestazioni produttive in vita del 1° e del 2° ciclo di ingrasso</vt:lpstr>
      <vt:lpstr>Stato di salute dei suini</vt:lpstr>
      <vt:lpstr>ANALISI DELL’OSSO (TERZO METATARSALE)</vt:lpstr>
      <vt:lpstr>CONCLUSIONI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Mantovi</dc:creator>
  <cp:lastModifiedBy>Valerio Faeti (CREA-ZA)</cp:lastModifiedBy>
  <cp:revision>173</cp:revision>
  <cp:lastPrinted>2021-04-28T08:15:37Z</cp:lastPrinted>
  <dcterms:created xsi:type="dcterms:W3CDTF">2017-02-17T15:00:39Z</dcterms:created>
  <dcterms:modified xsi:type="dcterms:W3CDTF">2023-07-13T10:29:33Z</dcterms:modified>
</cp:coreProperties>
</file>