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90" r:id="rId3"/>
    <p:sldId id="291" r:id="rId4"/>
    <p:sldId id="284" r:id="rId5"/>
    <p:sldId id="287" r:id="rId6"/>
    <p:sldId id="288" r:id="rId7"/>
    <p:sldId id="289" r:id="rId8"/>
    <p:sldId id="285" r:id="rId9"/>
    <p:sldId id="286" r:id="rId10"/>
    <p:sldId id="258" r:id="rId11"/>
  </p:sldIdLst>
  <p:sldSz cx="12192000" cy="6858000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3317" userDrawn="1">
          <p15:clr>
            <a:srgbClr val="A4A3A4"/>
          </p15:clr>
        </p15:guide>
        <p15:guide id="4" orient="horz" pos="998">
          <p15:clr>
            <a:srgbClr val="A4A3A4"/>
          </p15:clr>
        </p15:guide>
        <p15:guide id="5" orient="horz" pos="3475" userDrawn="1">
          <p15:clr>
            <a:srgbClr val="A4A3A4"/>
          </p15:clr>
        </p15:guide>
        <p15:guide id="6" pos="4089">
          <p15:clr>
            <a:srgbClr val="A4A3A4"/>
          </p15:clr>
        </p15:guide>
        <p15:guide id="7" orient="horz" pos="303">
          <p15:clr>
            <a:srgbClr val="A4A3A4"/>
          </p15:clr>
        </p15:guide>
        <p15:guide id="8" orient="horz" pos="3326">
          <p15:clr>
            <a:srgbClr val="A4A3A4"/>
          </p15:clr>
        </p15:guide>
        <p15:guide id="9" orient="horz" pos="572">
          <p15:clr>
            <a:srgbClr val="A4A3A4"/>
          </p15:clr>
        </p15:guide>
        <p15:guide id="10" orient="horz" pos="409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642A"/>
    <a:srgbClr val="FB6E05"/>
    <a:srgbClr val="B2B2B2"/>
    <a:srgbClr val="2B6B37"/>
    <a:srgbClr val="378947"/>
    <a:srgbClr val="000040"/>
    <a:srgbClr val="003300"/>
    <a:srgbClr val="00377C"/>
    <a:srgbClr val="FAB1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389" autoAdjust="0"/>
    <p:restoredTop sz="94660"/>
  </p:normalViewPr>
  <p:slideViewPr>
    <p:cSldViewPr snapToGrid="0" showGuides="1">
      <p:cViewPr varScale="1">
        <p:scale>
          <a:sx n="83" d="100"/>
          <a:sy n="83" d="100"/>
        </p:scale>
        <p:origin x="1157" y="77"/>
      </p:cViewPr>
      <p:guideLst>
        <p:guide orient="horz" pos="2160"/>
        <p:guide pos="3840"/>
        <p:guide orient="horz" pos="3317"/>
        <p:guide orient="horz" pos="998"/>
        <p:guide orient="horz" pos="3475"/>
        <p:guide pos="4089"/>
        <p:guide orient="horz" pos="303"/>
        <p:guide orient="horz" pos="3326"/>
        <p:guide orient="horz" pos="572"/>
        <p:guide orient="horz" pos="409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FA4DC2-25FB-4DB5-859F-F6CEC943ABCD}" type="datetime6">
              <a:rPr lang="it-IT" smtClean="0"/>
              <a:t>giugno ’23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BB253D-998F-407C-877C-F6C53B6ADC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4595948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F85139-5A28-400D-AC50-232EB499C744}" type="datetime6">
              <a:rPr lang="it-IT" smtClean="0"/>
              <a:t>giugno ’23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F0E1E4-FBEC-4086-AAF3-6E057A59564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119205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3F85139-5A28-400D-AC50-232EB499C744}" type="datetime6">
              <a:rPr lang="it-IT" smtClean="0"/>
              <a:t>giugno ’23</a:t>
            </a:fld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F0E1E4-FBEC-4086-AAF3-6E057A595648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2528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114675" y="1685925"/>
            <a:ext cx="8553408" cy="1484398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rgbClr val="000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461229" y="3649226"/>
            <a:ext cx="7860300" cy="558009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33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838200" y="6356349"/>
            <a:ext cx="2743200" cy="504000"/>
          </a:xfrm>
          <a:prstGeom prst="rect">
            <a:avLst/>
          </a:prstGeom>
        </p:spPr>
        <p:txBody>
          <a:bodyPr/>
          <a:lstStyle/>
          <a:p>
            <a:fld id="{179C9A8D-9A18-4C64-BA16-4A0667E2F94F}" type="datetimeFigureOut">
              <a:rPr lang="it-IT" smtClean="0"/>
              <a:t>27/06/2023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038600" y="6356349"/>
            <a:ext cx="4114800" cy="504000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49"/>
            <a:ext cx="2743200" cy="504000"/>
          </a:xfrm>
        </p:spPr>
        <p:txBody>
          <a:bodyPr/>
          <a:lstStyle/>
          <a:p>
            <a:fld id="{B0B92E94-94B6-44D9-82B2-F480E8A9525C}" type="slidenum">
              <a:rPr lang="it-IT" smtClean="0"/>
              <a:t>‹N›</a:t>
            </a:fld>
            <a:endParaRPr lang="it-IT"/>
          </a:p>
        </p:txBody>
      </p:sp>
      <p:sp>
        <p:nvSpPr>
          <p:cNvPr id="9" name="Rettangolo 8"/>
          <p:cNvSpPr/>
          <p:nvPr userDrawn="1"/>
        </p:nvSpPr>
        <p:spPr>
          <a:xfrm>
            <a:off x="-7695" y="5736221"/>
            <a:ext cx="12192000" cy="11538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9" name="Immagin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501" y="5704154"/>
            <a:ext cx="12677775" cy="188802"/>
          </a:xfrm>
          <a:prstGeom prst="rect">
            <a:avLst/>
          </a:prstGeom>
        </p:spPr>
      </p:pic>
      <p:sp>
        <p:nvSpPr>
          <p:cNvPr id="42" name="CasellaDiTesto 41"/>
          <p:cNvSpPr txBox="1"/>
          <p:nvPr userDrawn="1"/>
        </p:nvSpPr>
        <p:spPr>
          <a:xfrm>
            <a:off x="1328905" y="6521864"/>
            <a:ext cx="60625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/>
              <a:t>Capofila</a:t>
            </a:r>
          </a:p>
        </p:txBody>
      </p:sp>
      <p:sp>
        <p:nvSpPr>
          <p:cNvPr id="22" name="Rettangolo 21"/>
          <p:cNvSpPr/>
          <p:nvPr/>
        </p:nvSpPr>
        <p:spPr>
          <a:xfrm>
            <a:off x="4146550" y="4903619"/>
            <a:ext cx="3763963" cy="646331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>
              <a:tabLst>
                <a:tab pos="1076325" algn="l"/>
              </a:tabLst>
            </a:pPr>
            <a:r>
              <a:rPr lang="it-IT" sz="600" b="1" dirty="0"/>
              <a:t>Divulgazione a cura di Centro Ricerche Produzioni Animali </a:t>
            </a:r>
            <a:r>
              <a:rPr lang="it-IT" sz="600" b="1" dirty="0" err="1"/>
              <a:t>Soc</a:t>
            </a:r>
            <a:r>
              <a:rPr lang="it-IT" sz="600" b="1" dirty="0"/>
              <a:t>. Cons. p. A.</a:t>
            </a:r>
            <a:br>
              <a:rPr lang="it-IT" sz="600" b="1" dirty="0"/>
            </a:br>
            <a:r>
              <a:rPr lang="it-IT" sz="600" b="1" spc="-20" baseline="0" dirty="0"/>
              <a:t>Autorità di Gestione: Direzione Agricoltura, caccia e pesca della Regione Emilia-Romagna.</a:t>
            </a:r>
            <a:r>
              <a:rPr lang="it-IT" sz="600" b="1" dirty="0"/>
              <a:t> </a:t>
            </a:r>
          </a:p>
          <a:p>
            <a:pPr>
              <a:tabLst>
                <a:tab pos="1076325" algn="l"/>
              </a:tabLst>
            </a:pPr>
            <a:r>
              <a:rPr lang="it-IT" sz="600" b="0" dirty="0"/>
              <a:t>Iniziativa realizzata nell’ambito del Programma regionale di sviluppo rurale 2014-2020 — Tipo di operazione 16.1.01 — Gruppi operativi del partenariato europeo per la produttività e la sostenibilità dell'agricoltura — Focus Area 5D - Ridurre le emissioni di gas a effetto serra e di ammoniaca prodotte dall'agricoltura — Progetto “Ridurre le emissioni di ammoniaca del suino pesante con diete additivate di acido benzoico”.</a:t>
            </a:r>
          </a:p>
        </p:txBody>
      </p:sp>
      <p:pic>
        <p:nvPicPr>
          <p:cNvPr id="24" name="Immagin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702" y="4888934"/>
            <a:ext cx="3363027" cy="588530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6400" y="6098931"/>
            <a:ext cx="635354" cy="398622"/>
          </a:xfrm>
          <a:prstGeom prst="rect">
            <a:avLst/>
          </a:prstGeom>
        </p:spPr>
      </p:pic>
      <p:sp>
        <p:nvSpPr>
          <p:cNvPr id="26" name="Rettangolo 25">
            <a:extLst>
              <a:ext uri="{FF2B5EF4-FFF2-40B4-BE49-F238E27FC236}">
                <a16:creationId xmlns:a16="http://schemas.microsoft.com/office/drawing/2014/main" id="{F5E95F2E-6F98-48D9-AB9D-419B27173CFB}"/>
              </a:ext>
            </a:extLst>
          </p:cNvPr>
          <p:cNvSpPr/>
          <p:nvPr userDrawn="1"/>
        </p:nvSpPr>
        <p:spPr>
          <a:xfrm>
            <a:off x="393478" y="1197406"/>
            <a:ext cx="2161943" cy="14035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0" algn="l">
              <a:lnSpc>
                <a:spcPct val="114000"/>
              </a:lnSpc>
            </a:pPr>
            <a:r>
              <a:rPr lang="it-IT" sz="1600" b="1" i="0" u="none" strike="noStrike" spc="-50" baseline="0" dirty="0">
                <a:solidFill>
                  <a:srgbClr val="000040"/>
                </a:solidFill>
                <a:latin typeface="DejaVu Sans Condensed" panose="020B0606030804020204" pitchFamily="34" charset="0"/>
              </a:rPr>
              <a:t>Ridurre le emissioni di ammoniaca </a:t>
            </a:r>
            <a:br>
              <a:rPr lang="it-IT" sz="1600" b="1" i="0" u="none" strike="noStrike" spc="-50" baseline="0" dirty="0">
                <a:solidFill>
                  <a:srgbClr val="000040"/>
                </a:solidFill>
                <a:latin typeface="DejaVu Sans Condensed" panose="020B0606030804020204" pitchFamily="34" charset="0"/>
              </a:rPr>
            </a:br>
            <a:r>
              <a:rPr lang="it-IT" sz="1600" b="1" i="0" u="none" strike="noStrike" spc="-50" baseline="0" dirty="0">
                <a:solidFill>
                  <a:srgbClr val="000040"/>
                </a:solidFill>
                <a:latin typeface="DejaVu Sans Condensed" panose="020B0606030804020204" pitchFamily="34" charset="0"/>
              </a:rPr>
              <a:t>del suino pesante con diete additivate di acido benzoico</a:t>
            </a:r>
          </a:p>
        </p:txBody>
      </p:sp>
      <p:sp>
        <p:nvSpPr>
          <p:cNvPr id="27" name="Rettangolo 26">
            <a:extLst>
              <a:ext uri="{FF2B5EF4-FFF2-40B4-BE49-F238E27FC236}">
                <a16:creationId xmlns:a16="http://schemas.microsoft.com/office/drawing/2014/main" id="{158665EF-06CE-4C8B-A904-357C2E05A74A}"/>
              </a:ext>
            </a:extLst>
          </p:cNvPr>
          <p:cNvSpPr/>
          <p:nvPr userDrawn="1"/>
        </p:nvSpPr>
        <p:spPr>
          <a:xfrm>
            <a:off x="393478" y="4894850"/>
            <a:ext cx="21129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algn="l"/>
            <a:r>
              <a:rPr lang="it-IT" sz="1200" b="1" i="0" u="none" strike="noStrike" dirty="0">
                <a:solidFill>
                  <a:srgbClr val="000040"/>
                </a:solidFill>
                <a:latin typeface="DejaVu Sans" panose="020B0603030804020204" pitchFamily="34" charset="0"/>
              </a:rPr>
              <a:t>Webinar</a:t>
            </a:r>
            <a:br>
              <a:rPr lang="it-IT" sz="1200" b="1" i="0" u="none" strike="noStrike" dirty="0">
                <a:solidFill>
                  <a:srgbClr val="000040"/>
                </a:solidFill>
                <a:latin typeface="DejaVu Sans" panose="020B0603030804020204" pitchFamily="34" charset="0"/>
              </a:rPr>
            </a:br>
            <a:r>
              <a:rPr lang="it-IT" sz="1200" b="1" i="0" u="none" strike="noStrike" dirty="0">
                <a:solidFill>
                  <a:srgbClr val="000040"/>
                </a:solidFill>
                <a:latin typeface="DejaVu Sans" panose="020B0603030804020204" pitchFamily="34" charset="0"/>
              </a:rPr>
              <a:t>venerdì 14 luglio 2023</a:t>
            </a:r>
          </a:p>
          <a:p>
            <a:pPr marR="0" algn="l"/>
            <a:r>
              <a:rPr lang="it-IT" sz="1200" b="1" i="0" u="none" strike="noStrike" dirty="0">
                <a:solidFill>
                  <a:srgbClr val="000040"/>
                </a:solidFill>
                <a:latin typeface="DejaVu Sans" panose="020B0603030804020204" pitchFamily="34" charset="0"/>
              </a:rPr>
              <a:t>ore 10:00</a:t>
            </a: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7B5E84B4-E283-4D29-87BB-46A8B9A5374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512" y="6096043"/>
            <a:ext cx="1128342" cy="404398"/>
          </a:xfrm>
          <a:prstGeom prst="rect">
            <a:avLst/>
          </a:prstGeom>
        </p:spPr>
      </p:pic>
      <p:pic>
        <p:nvPicPr>
          <p:cNvPr id="34" name="Immagine 33">
            <a:extLst>
              <a:ext uri="{FF2B5EF4-FFF2-40B4-BE49-F238E27FC236}">
                <a16:creationId xmlns:a16="http://schemas.microsoft.com/office/drawing/2014/main" id="{6A18FCF2-FA67-453E-A106-00A5ECC8A7F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112939" y="4497570"/>
            <a:ext cx="1042986" cy="409268"/>
          </a:xfrm>
          <a:prstGeom prst="rect">
            <a:avLst/>
          </a:prstGeom>
        </p:spPr>
      </p:pic>
      <p:pic>
        <p:nvPicPr>
          <p:cNvPr id="35" name="Immagine 34">
            <a:extLst>
              <a:ext uri="{FF2B5EF4-FFF2-40B4-BE49-F238E27FC236}">
                <a16:creationId xmlns:a16="http://schemas.microsoft.com/office/drawing/2014/main" id="{6088D914-E5F9-436D-A5A5-BA548B3ED668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407756" y="4502273"/>
            <a:ext cx="684927" cy="1073692"/>
          </a:xfrm>
          <a:prstGeom prst="rect">
            <a:avLst/>
          </a:prstGeom>
        </p:spPr>
      </p:pic>
      <p:sp>
        <p:nvSpPr>
          <p:cNvPr id="39" name="Segnaposto immagine 38">
            <a:extLst>
              <a:ext uri="{FF2B5EF4-FFF2-40B4-BE49-F238E27FC236}">
                <a16:creationId xmlns:a16="http://schemas.microsoft.com/office/drawing/2014/main" id="{0E801D4D-2D9A-4E6B-8049-94283EE949B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723315" y="333375"/>
            <a:ext cx="1944810" cy="574675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r>
              <a:rPr lang="it-IT" dirty="0"/>
              <a:t>Clic per inserire il logo relatore</a:t>
            </a: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1020C444-652D-48C3-A0BB-475EF9C9079B}"/>
              </a:ext>
            </a:extLst>
          </p:cNvPr>
          <p:cNvSpPr txBox="1"/>
          <p:nvPr userDrawn="1"/>
        </p:nvSpPr>
        <p:spPr>
          <a:xfrm>
            <a:off x="4315707" y="6126529"/>
            <a:ext cx="1128342" cy="3434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3000"/>
              </a:lnSpc>
            </a:pPr>
            <a:r>
              <a:rPr lang="it-IT" sz="1200" b="1" i="0" u="none" strike="noStrike" kern="1200" baseline="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Società Agricola Davoli</a:t>
            </a:r>
            <a:endParaRPr lang="it-IT" sz="1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7293B744-2FA3-42AA-AC54-C0E77224B674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407990" y="369034"/>
            <a:ext cx="3053240" cy="648027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2369A572-695A-4FAA-A39A-EC212AA0697A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451902" y="6042625"/>
            <a:ext cx="936645" cy="511235"/>
          </a:xfrm>
          <a:prstGeom prst="rect">
            <a:avLst/>
          </a:prstGeom>
        </p:spPr>
      </p:pic>
      <p:grpSp>
        <p:nvGrpSpPr>
          <p:cNvPr id="8" name="Gruppo 7"/>
          <p:cNvGrpSpPr/>
          <p:nvPr userDrawn="1"/>
        </p:nvGrpSpPr>
        <p:grpSpPr>
          <a:xfrm>
            <a:off x="261322" y="3722914"/>
            <a:ext cx="1507957" cy="1138218"/>
            <a:chOff x="441999" y="1480454"/>
            <a:chExt cx="1748834" cy="1320034"/>
          </a:xfrm>
        </p:grpSpPr>
        <p:sp>
          <p:nvSpPr>
            <p:cNvPr id="7" name="Ovale 6"/>
            <p:cNvSpPr/>
            <p:nvPr userDrawn="1"/>
          </p:nvSpPr>
          <p:spPr>
            <a:xfrm>
              <a:off x="596979" y="1480454"/>
              <a:ext cx="1461706" cy="1320034"/>
            </a:xfrm>
            <a:prstGeom prst="ellipse">
              <a:avLst/>
            </a:prstGeom>
            <a:solidFill>
              <a:srgbClr val="F4642A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" name="Rettangolo 24">
              <a:extLst>
                <a:ext uri="{FF2B5EF4-FFF2-40B4-BE49-F238E27FC236}">
                  <a16:creationId xmlns:a16="http://schemas.microsoft.com/office/drawing/2014/main" id="{7EC7230A-E411-4A55-BADB-4816AC3A8401}"/>
                </a:ext>
              </a:extLst>
            </p:cNvPr>
            <p:cNvSpPr/>
            <p:nvPr userDrawn="1"/>
          </p:nvSpPr>
          <p:spPr>
            <a:xfrm>
              <a:off x="441999" y="1759010"/>
              <a:ext cx="1748834" cy="7542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0" algn="ctr"/>
              <a:r>
                <a:rPr lang="it-IT" sz="1200" b="1" i="0" u="none" strike="noStrike" dirty="0">
                  <a:solidFill>
                    <a:schemeClr val="bg1"/>
                  </a:solidFill>
                  <a:latin typeface="Arial" panose="020B0604020202020204" pitchFamily="34" charset="0"/>
                </a:rPr>
                <a:t>CONVEGNO</a:t>
              </a:r>
              <a:r>
                <a:rPr lang="it-IT" sz="1200" b="1" i="0" u="none" strike="noStrike" baseline="0" dirty="0">
                  <a:solidFill>
                    <a:schemeClr val="bg1"/>
                  </a:solidFill>
                  <a:latin typeface="Arial" panose="020B0604020202020204" pitchFamily="34" charset="0"/>
                </a:rPr>
                <a:t> FINALE E VISITA VIRTUALE</a:t>
              </a:r>
              <a:endParaRPr lang="it-IT" sz="1200" b="1" i="0" u="none" strike="noStrike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5552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210" userDrawn="1">
          <p15:clr>
            <a:srgbClr val="FBAE40"/>
          </p15:clr>
        </p15:guide>
        <p15:guide id="4" orient="horz" pos="4042" userDrawn="1">
          <p15:clr>
            <a:srgbClr val="FBAE40"/>
          </p15:clr>
        </p15:guide>
        <p15:guide id="5" pos="7355" userDrawn="1">
          <p15:clr>
            <a:srgbClr val="FBAE40"/>
          </p15:clr>
        </p15:guide>
        <p15:guide id="6" pos="733" userDrawn="1">
          <p15:clr>
            <a:srgbClr val="FBAE40"/>
          </p15:clr>
        </p15:guide>
        <p15:guide id="7" pos="257" userDrawn="1">
          <p15:clr>
            <a:srgbClr val="FBAE40"/>
          </p15:clr>
        </p15:guide>
        <p15:guide id="8" orient="horz" pos="3838" userDrawn="1">
          <p15:clr>
            <a:srgbClr val="FBAE40"/>
          </p15:clr>
        </p15:guide>
        <p15:guide id="9" orient="horz" pos="3884" userDrawn="1">
          <p15:clr>
            <a:srgbClr val="FBAE40"/>
          </p15:clr>
        </p15:guide>
        <p15:guide id="10" orient="horz" pos="4088" userDrawn="1">
          <p15:clr>
            <a:srgbClr val="FBAE40"/>
          </p15:clr>
        </p15:guide>
        <p15:guide id="11" orient="horz" pos="572" userDrawn="1">
          <p15:clr>
            <a:srgbClr val="FBAE40"/>
          </p15:clr>
        </p15:guide>
        <p15:guide id="12" pos="6947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9C9A8D-9A18-4C64-BA16-4A0667E2F94F}" type="datetimeFigureOut">
              <a:rPr lang="it-IT" smtClean="0"/>
              <a:t>27/06/2023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92E94-94B6-44D9-82B2-F480E8A952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0511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9C9A8D-9A18-4C64-BA16-4A0667E2F94F}" type="datetimeFigureOut">
              <a:rPr lang="it-IT" smtClean="0"/>
              <a:t>27/06/2023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92E94-94B6-44D9-82B2-F480E8A952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7322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9C9A8D-9A18-4C64-BA16-4A0667E2F94F}" type="datetimeFigureOut">
              <a:rPr lang="it-IT" smtClean="0"/>
              <a:t>27/06/2023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92E94-94B6-44D9-82B2-F480E8A952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62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9C9A8D-9A18-4C64-BA16-4A0667E2F94F}" type="datetimeFigureOut">
              <a:rPr lang="it-IT" smtClean="0"/>
              <a:t>27/06/2023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92E94-94B6-44D9-82B2-F480E8A952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9229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9C9A8D-9A18-4C64-BA16-4A0667E2F94F}" type="datetimeFigureOut">
              <a:rPr lang="it-IT" smtClean="0"/>
              <a:t>27/06/2023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92E94-94B6-44D9-82B2-F480E8A952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7215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9C9A8D-9A18-4C64-BA16-4A0667E2F94F}" type="datetimeFigureOut">
              <a:rPr lang="it-IT" smtClean="0"/>
              <a:t>27/06/2023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92E94-94B6-44D9-82B2-F480E8A952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4535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9C9A8D-9A18-4C64-BA16-4A0667E2F94F}" type="datetimeFigureOut">
              <a:rPr lang="it-IT" smtClean="0"/>
              <a:t>27/06/2023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92E94-94B6-44D9-82B2-F480E8A952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0768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9C9A8D-9A18-4C64-BA16-4A0667E2F94F}" type="datetimeFigureOut">
              <a:rPr lang="it-IT" smtClean="0"/>
              <a:t>27/06/2023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92E94-94B6-44D9-82B2-F480E8A952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3775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9C9A8D-9A18-4C64-BA16-4A0667E2F94F}" type="datetimeFigureOut">
              <a:rPr lang="it-IT" smtClean="0"/>
              <a:t>27/06/2023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92E94-94B6-44D9-82B2-F480E8A952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194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9C9A8D-9A18-4C64-BA16-4A0667E2F94F}" type="datetimeFigureOut">
              <a:rPr lang="it-IT" smtClean="0"/>
              <a:t>27/06/2023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92E94-94B6-44D9-82B2-F480E8A952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7347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815" y="6052908"/>
            <a:ext cx="3312985" cy="696594"/>
          </a:xfrm>
          <a:prstGeom prst="rect">
            <a:avLst/>
          </a:prstGeom>
        </p:spPr>
      </p:pic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785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1421534" y="6153147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92E94-94B6-44D9-82B2-F480E8A9525C}" type="slidenum">
              <a:rPr lang="it-IT" smtClean="0"/>
              <a:t>‹N›</a:t>
            </a:fld>
            <a:endParaRPr lang="it-IT" dirty="0"/>
          </a:p>
        </p:txBody>
      </p:sp>
      <p:pic>
        <p:nvPicPr>
          <p:cNvPr id="14" name="Immagine 13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501" y="5891927"/>
            <a:ext cx="12677775" cy="188802"/>
          </a:xfrm>
          <a:prstGeom prst="rect">
            <a:avLst/>
          </a:prstGeom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01BBB6A3-2E17-4460-B444-6502B1E2CB92}"/>
              </a:ext>
            </a:extLst>
          </p:cNvPr>
          <p:cNvSpPr/>
          <p:nvPr userDrawn="1"/>
        </p:nvSpPr>
        <p:spPr>
          <a:xfrm>
            <a:off x="132801" y="6298351"/>
            <a:ext cx="47739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algn="l"/>
            <a:r>
              <a:rPr lang="it-IT" sz="1000" b="1" i="0" u="none" strike="noStrike" dirty="0">
                <a:solidFill>
                  <a:srgbClr val="000040"/>
                </a:solidFill>
                <a:latin typeface="DejaVu Sans Condensed" panose="020B0606030804020204" pitchFamily="34" charset="0"/>
              </a:rPr>
              <a:t>Effetti produttivi ed ambientali di diete additivate con acido benzoico</a:t>
            </a:r>
          </a:p>
          <a:p>
            <a:pPr marR="0" algn="l"/>
            <a:r>
              <a:rPr lang="it-IT" sz="1000" b="1" i="0" u="none" strike="noStrike" dirty="0">
                <a:solidFill>
                  <a:srgbClr val="000040"/>
                </a:solidFill>
                <a:latin typeface="DejaVu Sans Condensed" panose="020B0606030804020204" pitchFamily="34" charset="0"/>
              </a:rPr>
              <a:t>nell’allevamento del suino pesante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47D18B59-FED3-4EDE-8F28-0730A40823F2}"/>
              </a:ext>
            </a:extLst>
          </p:cNvPr>
          <p:cNvSpPr/>
          <p:nvPr userDrawn="1"/>
        </p:nvSpPr>
        <p:spPr>
          <a:xfrm>
            <a:off x="132800" y="6097999"/>
            <a:ext cx="385137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algn="l"/>
            <a:r>
              <a:rPr lang="it-IT" sz="900" b="0" i="0" u="none" strike="noStrike" dirty="0">
                <a:solidFill>
                  <a:srgbClr val="000040"/>
                </a:solidFill>
                <a:latin typeface="DejaVu Sans" panose="020B0603030804020204" pitchFamily="34" charset="0"/>
              </a:rPr>
              <a:t>CONVEGNO</a:t>
            </a:r>
            <a:r>
              <a:rPr lang="it-IT" sz="900" b="0" i="0" u="none" strike="noStrike" baseline="0" dirty="0">
                <a:solidFill>
                  <a:srgbClr val="000040"/>
                </a:solidFill>
                <a:latin typeface="DejaVu Sans" panose="020B0603030804020204" pitchFamily="34" charset="0"/>
              </a:rPr>
              <a:t> FINALE E VISITA GUIDATA, venerdì 14 luglio 2023</a:t>
            </a:r>
            <a:endParaRPr lang="it-IT" sz="900" b="0" i="0" u="none" strike="noStrike" dirty="0">
              <a:solidFill>
                <a:srgbClr val="000040"/>
              </a:solidFill>
              <a:latin typeface="DejaVu Sans" panose="020B0603030804020204" pitchFamily="34" charset="0"/>
            </a:endParaRP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7293B744-2FA3-42AA-AC54-C0E77224B674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6106886" y="6256589"/>
            <a:ext cx="1722236" cy="365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0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70C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orbel" panose="020B0503020204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3300"/>
          </a:solidFill>
          <a:latin typeface="Corbel" panose="020B0503020204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3300"/>
          </a:solidFill>
          <a:latin typeface="Corbel" panose="020B0503020204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3300"/>
          </a:solidFill>
          <a:latin typeface="Corbel" panose="020B0503020204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3300"/>
          </a:solidFill>
          <a:latin typeface="Corbel" panose="020B0503020204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3300"/>
          </a:solidFill>
          <a:latin typeface="Corbel" panose="020B0503020204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417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mailto:reqpro@crpa.it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pigben.crpa.it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hyperlink" Target="https://pigben.crpa.it/nqcontent.cfm?a_id=23248&amp;tt=t_bt_app1_www#row3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7141B34-C9DB-4021-9A35-D37C9D8F5D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sz="3600" b="1" i="0" u="none" strike="noStrike" baseline="0" dirty="0">
                <a:solidFill>
                  <a:srgbClr val="333333"/>
                </a:solidFill>
                <a:latin typeface="Arial-BoldMT"/>
              </a:rPr>
              <a:t>Il Gruppo Operativo </a:t>
            </a:r>
            <a:r>
              <a:rPr lang="it-IT" sz="3600" b="1" i="0" u="none" strike="noStrike" baseline="0" dirty="0" err="1">
                <a:solidFill>
                  <a:srgbClr val="333333"/>
                </a:solidFill>
                <a:latin typeface="Arial-BoldMT"/>
              </a:rPr>
              <a:t>PigBen</a:t>
            </a:r>
            <a:r>
              <a:rPr lang="it-IT" sz="3600" b="1" i="0" u="none" strike="noStrike" baseline="0" dirty="0">
                <a:solidFill>
                  <a:srgbClr val="333333"/>
                </a:solidFill>
                <a:latin typeface="Arial-BoldMT"/>
              </a:rPr>
              <a:t>: premesse </a:t>
            </a:r>
            <a:r>
              <a:rPr lang="it-IT" sz="3600" b="1" dirty="0">
                <a:solidFill>
                  <a:srgbClr val="333333"/>
                </a:solidFill>
                <a:latin typeface="Arial-BoldMT"/>
              </a:rPr>
              <a:t>e domande</a:t>
            </a:r>
            <a:endParaRPr lang="it-IT" sz="3600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B5AB015-4766-4EE3-8CD2-944960D2A0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l"/>
            <a:r>
              <a:rPr lang="it-IT" sz="1600" b="0" i="0" u="none" strike="noStrike" baseline="0" dirty="0">
                <a:solidFill>
                  <a:srgbClr val="333333"/>
                </a:solidFill>
                <a:latin typeface="ArialMT"/>
              </a:rPr>
              <a:t>Giacinto DELLA CASA - </a:t>
            </a:r>
            <a:r>
              <a:rPr lang="it-IT" sz="1600" b="0" i="1" u="none" strike="noStrike" baseline="0" dirty="0">
                <a:solidFill>
                  <a:srgbClr val="333333"/>
                </a:solidFill>
                <a:latin typeface="Arial-ItalicMT"/>
              </a:rPr>
              <a:t>CREA-ZA Modena</a:t>
            </a:r>
          </a:p>
          <a:p>
            <a:pPr algn="l"/>
            <a:r>
              <a:rPr lang="it-IT" sz="1600" b="0" i="0" u="none" strike="noStrike" baseline="0" dirty="0">
                <a:solidFill>
                  <a:srgbClr val="333333"/>
                </a:solidFill>
                <a:latin typeface="ArialMT"/>
              </a:rPr>
              <a:t>Laura VALLI - </a:t>
            </a:r>
            <a:r>
              <a:rPr lang="it-IT" sz="1600" b="0" i="1" u="none" strike="noStrike" baseline="0" dirty="0">
                <a:solidFill>
                  <a:srgbClr val="333333"/>
                </a:solidFill>
                <a:latin typeface="Arial-ItalicMT"/>
              </a:rPr>
              <a:t>CRPA </a:t>
            </a:r>
            <a:r>
              <a:rPr lang="it-IT" sz="1600" b="0" i="1" u="none" strike="noStrike" baseline="0" dirty="0" err="1">
                <a:solidFill>
                  <a:srgbClr val="333333"/>
                </a:solidFill>
                <a:latin typeface="Arial-ItalicMT"/>
              </a:rPr>
              <a:t>scpa</a:t>
            </a:r>
            <a:endParaRPr lang="it-IT" sz="1600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2369A572-695A-4FAA-A39A-EC212AA069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1902" y="6042625"/>
            <a:ext cx="936645" cy="511235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2369A572-695A-4FAA-A39A-EC212AA069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6422" y="261470"/>
            <a:ext cx="2236902" cy="1220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5306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sz="3800" i="1" dirty="0">
                <a:solidFill>
                  <a:srgbClr val="002060"/>
                </a:solidFill>
              </a:rPr>
              <a:t>Grazie per l’attenzione!</a:t>
            </a:r>
            <a:endParaRPr lang="it-IT" sz="3800" dirty="0">
              <a:solidFill>
                <a:srgbClr val="00206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it-IT" sz="2600" b="1" dirty="0">
                <a:solidFill>
                  <a:srgbClr val="00377C"/>
                </a:solidFill>
              </a:rPr>
              <a:t>http://pigben.crpa.it/</a:t>
            </a:r>
            <a:endParaRPr lang="it-IT" sz="2600" b="1" dirty="0">
              <a:solidFill>
                <a:srgbClr val="00377C"/>
              </a:solidFill>
              <a:hlinkClick r:id="rId2"/>
            </a:endParaRPr>
          </a:p>
        </p:txBody>
      </p:sp>
      <p:sp>
        <p:nvSpPr>
          <p:cNvPr id="4" name="Titolo 6">
            <a:extLst>
              <a:ext uri="{FF2B5EF4-FFF2-40B4-BE49-F238E27FC236}">
                <a16:creationId xmlns:a16="http://schemas.microsoft.com/office/drawing/2014/main" id="{65DE92BB-8FCE-4FD7-B8C3-027E52382070}"/>
              </a:ext>
            </a:extLst>
          </p:cNvPr>
          <p:cNvSpPr txBox="1">
            <a:spLocks/>
          </p:cNvSpPr>
          <p:nvPr/>
        </p:nvSpPr>
        <p:spPr>
          <a:xfrm>
            <a:off x="3736546" y="1496912"/>
            <a:ext cx="7041593" cy="93121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rgbClr val="000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ea typeface="+mj-ea"/>
                <a:cs typeface="+mj-cs"/>
              </a:defRPr>
            </a:lvl1pPr>
          </a:lstStyle>
          <a:p>
            <a:r>
              <a:rPr lang="it-IT" sz="3200" b="1" i="0" u="none" strike="noStrike" baseline="0" dirty="0">
                <a:solidFill>
                  <a:srgbClr val="333333"/>
                </a:solidFill>
                <a:latin typeface="Arial-BoldMT"/>
              </a:rPr>
              <a:t>Il Gruppo Operativo </a:t>
            </a:r>
            <a:r>
              <a:rPr lang="it-IT" sz="3200" b="1" i="0" u="none" strike="noStrike" baseline="0" dirty="0" err="1">
                <a:solidFill>
                  <a:srgbClr val="333333"/>
                </a:solidFill>
                <a:latin typeface="Arial-BoldMT"/>
              </a:rPr>
              <a:t>PigBen</a:t>
            </a:r>
            <a:r>
              <a:rPr lang="it-IT" sz="3200" b="1" i="0" u="none" strike="noStrike" baseline="0" dirty="0">
                <a:solidFill>
                  <a:srgbClr val="333333"/>
                </a:solidFill>
                <a:latin typeface="Arial-BoldMT"/>
              </a:rPr>
              <a:t>:</a:t>
            </a:r>
          </a:p>
          <a:p>
            <a:r>
              <a:rPr lang="it-IT" sz="3200" b="1" i="0" u="none" strike="noStrike" baseline="0" dirty="0">
                <a:solidFill>
                  <a:srgbClr val="333333"/>
                </a:solidFill>
                <a:latin typeface="Arial-BoldMT"/>
              </a:rPr>
              <a:t> premesse </a:t>
            </a:r>
            <a:r>
              <a:rPr lang="it-IT" sz="3200" b="1" dirty="0">
                <a:solidFill>
                  <a:srgbClr val="333333"/>
                </a:solidFill>
                <a:latin typeface="Arial-BoldMT"/>
              </a:rPr>
              <a:t>e domande</a:t>
            </a:r>
            <a:endParaRPr lang="it-IT" sz="3200" dirty="0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2369A572-695A-4FAA-A39A-EC212AA069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3069" y="177006"/>
            <a:ext cx="1887115" cy="1030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740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ottotitolo 2">
            <a:extLst>
              <a:ext uri="{FF2B5EF4-FFF2-40B4-BE49-F238E27FC236}">
                <a16:creationId xmlns:a16="http://schemas.microsoft.com/office/drawing/2014/main" id="{0B5AB015-4766-4EE3-8CD2-944960D2A09C}"/>
              </a:ext>
            </a:extLst>
          </p:cNvPr>
          <p:cNvSpPr txBox="1">
            <a:spLocks/>
          </p:cNvSpPr>
          <p:nvPr/>
        </p:nvSpPr>
        <p:spPr>
          <a:xfrm>
            <a:off x="7861432" y="5175507"/>
            <a:ext cx="3667729" cy="5580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3300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3300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3300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300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300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b="1" dirty="0">
                <a:solidFill>
                  <a:srgbClr val="002060"/>
                </a:solidFill>
                <a:hlinkClick r:id="rId2"/>
              </a:rPr>
              <a:t>https://pigben.crpa.it</a:t>
            </a:r>
            <a:endParaRPr lang="it-IT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it-IT" b="1" dirty="0">
              <a:solidFill>
                <a:srgbClr val="002060"/>
              </a:solidFill>
            </a:endParaRPr>
          </a:p>
        </p:txBody>
      </p:sp>
      <p:sp>
        <p:nvSpPr>
          <p:cNvPr id="8" name="Sottotitolo 2">
            <a:extLst>
              <a:ext uri="{FF2B5EF4-FFF2-40B4-BE49-F238E27FC236}">
                <a16:creationId xmlns:a16="http://schemas.microsoft.com/office/drawing/2014/main" id="{0B5AB015-4766-4EE3-8CD2-944960D2A09C}"/>
              </a:ext>
            </a:extLst>
          </p:cNvPr>
          <p:cNvSpPr txBox="1">
            <a:spLocks/>
          </p:cNvSpPr>
          <p:nvPr/>
        </p:nvSpPr>
        <p:spPr>
          <a:xfrm>
            <a:off x="546462" y="1769776"/>
            <a:ext cx="10982699" cy="10619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3300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3300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3300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300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300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400" b="1" dirty="0">
                <a:solidFill>
                  <a:srgbClr val="002060"/>
                </a:solidFill>
              </a:rPr>
              <a:t>Ridurre le emissioni di ammoniaca del suino pesante con diete additivate di acido benzoico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462" y="347070"/>
            <a:ext cx="11057455" cy="1351005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546462" y="2579250"/>
            <a:ext cx="1075370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b="1" dirty="0"/>
              <a:t>Fonte finanziamento</a:t>
            </a:r>
            <a:r>
              <a:rPr lang="it-IT" sz="2400" dirty="0"/>
              <a:t>: PSR 2014-2020 REGIONE EMILIA-ROMAGNA 		 Misura 16.1.01 - Gruppi operativi del partenariato europeo per la produttività e la sostenibilità dell'agricoltura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b="1" dirty="0"/>
              <a:t>Settore</a:t>
            </a:r>
            <a:r>
              <a:rPr lang="it-IT" sz="2400" dirty="0"/>
              <a:t>: Suini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b="1" dirty="0"/>
              <a:t>Focus area</a:t>
            </a:r>
            <a:r>
              <a:rPr lang="it-IT" sz="2400" dirty="0"/>
              <a:t>: 5D - Ridurre le emissioni di gas a effetto serra e di ammoniaca prodotte dall'agricoltura</a:t>
            </a:r>
          </a:p>
        </p:txBody>
      </p:sp>
    </p:spTree>
    <p:extLst>
      <p:ext uri="{BB962C8B-B14F-4D97-AF65-F5344CB8AC3E}">
        <p14:creationId xmlns:p14="http://schemas.microsoft.com/office/powerpoint/2010/main" val="3532405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2">
            <a:extLst>
              <a:ext uri="{FF2B5EF4-FFF2-40B4-BE49-F238E27FC236}">
                <a16:creationId xmlns:a16="http://schemas.microsoft.com/office/drawing/2014/main" id="{0B5AB015-4766-4EE3-8CD2-944960D2A09C}"/>
              </a:ext>
            </a:extLst>
          </p:cNvPr>
          <p:cNvSpPr txBox="1">
            <a:spLocks/>
          </p:cNvSpPr>
          <p:nvPr/>
        </p:nvSpPr>
        <p:spPr>
          <a:xfrm>
            <a:off x="153019" y="117072"/>
            <a:ext cx="10596599" cy="5580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3300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3300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3300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300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300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3600" b="1" dirty="0">
                <a:solidFill>
                  <a:srgbClr val="FF0000"/>
                </a:solidFill>
              </a:rPr>
              <a:t>Partner </a:t>
            </a:r>
            <a:r>
              <a:rPr lang="it-IT" sz="3600" b="1" dirty="0" err="1">
                <a:solidFill>
                  <a:srgbClr val="FF0000"/>
                </a:solidFill>
              </a:rPr>
              <a:t>Pig</a:t>
            </a:r>
            <a:r>
              <a:rPr lang="it-IT" sz="3600" b="1" dirty="0">
                <a:solidFill>
                  <a:srgbClr val="FF0000"/>
                </a:solidFill>
              </a:rPr>
              <a:t> Ben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2132775" y="777003"/>
            <a:ext cx="97871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/>
              <a:t>Attivo dal 1972, il Centro Ricerche Produzioni Animali - CRPA </a:t>
            </a:r>
            <a:r>
              <a:rPr lang="it-IT" dirty="0" err="1"/>
              <a:t>S.c.p.A</a:t>
            </a:r>
            <a:r>
              <a:rPr lang="it-IT" dirty="0"/>
              <a:t>. mette la propria esperienza al servizio di privati ed enti pubblici nei settori agroalimentare e ambientale. Le finalità da statuto sono “la conduzione di ricerche e la realizzazione e la gestione di servizi, allo scopo di promuovere il progresso tecnico, economico e sociale del settore degli allevamenti”.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67" y="4801308"/>
            <a:ext cx="1205967" cy="756625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7B5E84B4-E283-4D29-87BB-46A8B9A537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48" y="890114"/>
            <a:ext cx="1604464" cy="575040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2083968" y="2179515"/>
            <a:ext cx="98359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>
                <a:hlinkClick r:id="rId4"/>
              </a:rPr>
              <a:t>Consiglio per la ricerca in agricoltura e l'analisi dell'economia agraria - C.R.E.A. </a:t>
            </a:r>
            <a:r>
              <a:rPr lang="it-IT" dirty="0"/>
              <a:t>Il CREA-ZA-Sede di Modena svolge ricerca e sperimentazione relativamente alle filiere di produzione del suino. Si occupa degli effetti dei fattori di allevamento ed alimentari sull’efficienza della produzione, sul benessere animale e sulle caratteristiche qualitative delle carcasse e delle carni. Il CREA-ZA-SCP ha sede a San Cesario sul Panaro e dispone un allevamento sperimentale di suini. 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2075832" y="3833566"/>
            <a:ext cx="9835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/>
              <a:t>La Società Agricola Davoli Daniele e Ugo S.S. alleva suini a ciclo aperto a Reggio Emilia destinati alla filiera del suino pesante per le produzioni DOP del Prosciutto di Parma. 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334" y="3860686"/>
            <a:ext cx="1857634" cy="619211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3019" y="2283127"/>
            <a:ext cx="1743318" cy="1019317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2075832" y="4656620"/>
            <a:ext cx="98197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/>
              <a:t>DINAMICA </a:t>
            </a:r>
            <a:r>
              <a:rPr lang="it-IT" dirty="0" err="1"/>
              <a:t>Soc</a:t>
            </a:r>
            <a:r>
              <a:rPr lang="it-IT" dirty="0"/>
              <a:t>. </a:t>
            </a:r>
            <a:r>
              <a:rPr lang="it-IT" dirty="0" err="1"/>
              <a:t>Cons</a:t>
            </a:r>
            <a:r>
              <a:rPr lang="it-IT" dirty="0"/>
              <a:t> </a:t>
            </a:r>
            <a:r>
              <a:rPr lang="it-IT" dirty="0" err="1"/>
              <a:t>a.r.l</a:t>
            </a:r>
            <a:r>
              <a:rPr lang="it-IT" dirty="0"/>
              <a:t>. è specializzata nella formazione professionale orientata prevalentemente ai settori agricolo, agroalimentare e ambientale con attività di divulgazione dei risultati della ricerca e della sperimentazione. Per l’area formativa l’organismo è accreditato presso la Regione Emilia-Romagna. Oltre alla sede di Bologna ha sedi distaccate a MO, FE, RM, RA, PR, RE e PC.</a:t>
            </a:r>
          </a:p>
        </p:txBody>
      </p:sp>
    </p:spTree>
    <p:extLst>
      <p:ext uri="{BB962C8B-B14F-4D97-AF65-F5344CB8AC3E}">
        <p14:creationId xmlns:p14="http://schemas.microsoft.com/office/powerpoint/2010/main" val="2876376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F35888D-BB8C-4A47-8CA8-F9AB948DB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42704"/>
            <a:ext cx="10515600" cy="590464"/>
          </a:xfrm>
        </p:spPr>
        <p:txBody>
          <a:bodyPr>
            <a:normAutofit/>
          </a:bodyPr>
          <a:lstStyle/>
          <a:p>
            <a:r>
              <a:rPr lang="it-IT" sz="2800" dirty="0"/>
              <a:t>LE PREMESSE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C2B997C-EB1A-4D2C-B3D4-F696A13C64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GLI ALLEVAMENTI INTENSIVI DI SUINI E POLLAME CONTRIBUISCONO IN MODO SIGNIFICATIVO ALLE EMISSIONI DI AMMONIACA IN ATMOSFERA.</a:t>
            </a:r>
          </a:p>
          <a:p>
            <a:r>
              <a:rPr lang="it-IT" dirty="0"/>
              <a:t>NELLA FASE DI ALLEVAMENTO DEGLI ANIMALI GLI INTERVENTI PIU’ EFFICACI NEL RIDURRE LE EMISSIONI SONO QUELLI SULLA ALIMENTAZIONE.</a:t>
            </a:r>
          </a:p>
          <a:p>
            <a:r>
              <a:rPr lang="it-IT" dirty="0"/>
              <a:t>E’ ORMAI DIMOSTRATO CHE UN’ALIMENTAZIONE BEN ADERENTE AI MUTEVOLI FABBISOGNI DEGLI ANIMALI E’ L’INTERVENTO PIU’ IMPORTANTE.</a:t>
            </a:r>
          </a:p>
        </p:txBody>
      </p:sp>
    </p:spTree>
    <p:extLst>
      <p:ext uri="{BB962C8B-B14F-4D97-AF65-F5344CB8AC3E}">
        <p14:creationId xmlns:p14="http://schemas.microsoft.com/office/powerpoint/2010/main" val="974405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F35888D-BB8C-4A47-8CA8-F9AB948DB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42704"/>
            <a:ext cx="10515600" cy="590464"/>
          </a:xfrm>
        </p:spPr>
        <p:txBody>
          <a:bodyPr>
            <a:normAutofit/>
          </a:bodyPr>
          <a:lstStyle/>
          <a:p>
            <a:r>
              <a:rPr lang="it-IT" sz="2800" dirty="0"/>
              <a:t>LE PREMESSE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C2B997C-EB1A-4D2C-B3D4-F696A13C64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IL PRIMO INTERVENTO E’ L’ALIMENTAZIONE MULTIFASE = VARIARE IL CONTENUTO PROTEICO ED AMMINOACIDICO DELLA DIETA AL VARIARE DEL PESO E DELL’ETA’ DEGLI ANIMALI.</a:t>
            </a:r>
          </a:p>
          <a:p>
            <a:r>
              <a:rPr lang="it-IT" dirty="0"/>
              <a:t>UNA SECONDA POSSIBILITA’ CONSISTE NEL FAR ADERIRE IL PIU’ POSSIBILE IL CONTENUTO AMMINOACIDICO DELLA DIETA ALLA «PROTEINA IDEALE», CHE ESPRIME LA PROPORZIONE MIGLIORE FRA LISINA E GLI ALTRI AMMINOACIDI ESSENZIALI; QUESTO SI OTTIENE RIDUCENDO LA PERCENTUALE DEGLI ALIMENTI PROTEICI E INTEGRANDO CON AMMINOACIDI DI SINTESI.</a:t>
            </a:r>
          </a:p>
        </p:txBody>
      </p:sp>
    </p:spTree>
    <p:extLst>
      <p:ext uri="{BB962C8B-B14F-4D97-AF65-F5344CB8AC3E}">
        <p14:creationId xmlns:p14="http://schemas.microsoft.com/office/powerpoint/2010/main" val="2584647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C2B997C-EB1A-4D2C-B3D4-F696A13C64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it-IT" dirty="0"/>
              <a:t>QUESTI INTERVENTI CONSENTONO DI RIDURRE L’ESCREZIONE DI AZOTO, IN PARTICOLARE DI QUELLO DA UREA CIOE’ DA AMMINOACIDI DIGERITI, ASSORBITI E DEMOLITI PERCHE’ IN ECCESSO RISPETTO AI FABBISOGNI.</a:t>
            </a:r>
          </a:p>
          <a:p>
            <a:pPr lvl="1"/>
            <a:r>
              <a:rPr lang="it-IT" dirty="0"/>
              <a:t>DI CONSEGUENZA SI RIDUCE LA QUANTITA’ DI AZOTO UREICO CHE VIENE TRASFORMATO IN AMMONIACA E LA QUANTITA’ DI AMMONIACA LIBERATA IN ATMOSFERA.</a:t>
            </a:r>
          </a:p>
          <a:p>
            <a:pPr lvl="1"/>
            <a:r>
              <a:rPr lang="it-IT" dirty="0"/>
              <a:t>A COSA SERVE L’ACIDO BENZOICO?</a:t>
            </a: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6F35888D-BB8C-4A47-8CA8-F9AB948DB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222" y="82378"/>
            <a:ext cx="10515600" cy="691979"/>
          </a:xfrm>
        </p:spPr>
        <p:txBody>
          <a:bodyPr>
            <a:normAutofit/>
          </a:bodyPr>
          <a:lstStyle/>
          <a:p>
            <a:r>
              <a:rPr lang="it-IT" sz="2800" dirty="0"/>
              <a:t>LE PREMESSE</a:t>
            </a:r>
          </a:p>
        </p:txBody>
      </p:sp>
    </p:spTree>
    <p:extLst>
      <p:ext uri="{BB962C8B-B14F-4D97-AF65-F5344CB8AC3E}">
        <p14:creationId xmlns:p14="http://schemas.microsoft.com/office/powerpoint/2010/main" val="885411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F35888D-BB8C-4A47-8CA8-F9AB948DB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42704"/>
            <a:ext cx="10515600" cy="590464"/>
          </a:xfrm>
        </p:spPr>
        <p:txBody>
          <a:bodyPr>
            <a:normAutofit/>
          </a:bodyPr>
          <a:lstStyle/>
          <a:p>
            <a:r>
              <a:rPr lang="it-IT" sz="2800" dirty="0"/>
              <a:t>LE PREMESSE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C2B997C-EB1A-4D2C-B3D4-F696A13C64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L’ACIDO BENZOICO A DIFFERENZA DI ALTRI ACIDIFICANTI NON VIENE OSSIDATO A LIVELLO INTESTINALE, MA VIENE ASSORBITO E TRASFORMATO NEL FEGATO IN ACIDO IPPURICO, CHE VIENE ELIMINATO PER VIA RENALE ED ESPLICA IL SUO EFFETTO SULLE DEIEZIONI.</a:t>
            </a:r>
          </a:p>
          <a:p>
            <a:r>
              <a:rPr lang="it-IT" dirty="0"/>
              <a:t>L’ACIDO IPPURICO NON RALLENTA IL PASSAGGIO DA UREA A IONE AMMONIO, MA DA IONE AMMONIO AD AMMONIACA, CHE ESSENDO MENO CONCENTRATA IN FASE LIQUIDA PASSA IN MINORE QUANTITA’ IN FASE GASSOSA.</a:t>
            </a:r>
          </a:p>
        </p:txBody>
      </p:sp>
    </p:spTree>
    <p:extLst>
      <p:ext uri="{BB962C8B-B14F-4D97-AF65-F5344CB8AC3E}">
        <p14:creationId xmlns:p14="http://schemas.microsoft.com/office/powerpoint/2010/main" val="2622036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F35888D-BB8C-4A47-8CA8-F9AB948DB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42704"/>
            <a:ext cx="10515600" cy="590464"/>
          </a:xfrm>
        </p:spPr>
        <p:txBody>
          <a:bodyPr>
            <a:normAutofit/>
          </a:bodyPr>
          <a:lstStyle/>
          <a:p>
            <a:r>
              <a:rPr lang="it-IT" sz="2800" dirty="0"/>
              <a:t>LE PREMESSE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C2B997C-EB1A-4D2C-B3D4-F696A13C64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SECONDO NORGAARD (2014) UN’ACIDIFICAZIONE A LUNGO TERMINE DLLA DIETA CON ACIDO BENZOICO POTREBBE AVERE EFFETTI NEGATIVI SULLA MINERALIZZAZIONE DELL’OSSO.</a:t>
            </a:r>
          </a:p>
          <a:p>
            <a:r>
              <a:rPr lang="it-IT" dirty="0"/>
              <a:t>QUESTO ASPETTO E’ PARTICOLARMENTE IMPORTANTE PER IL SUINO PESANTE NEL QUALE IL PESO E LO SVILUPPO MUSCOLARE CAUSANO SULL’APPARATO SCHELETRICO TRAZIONI MOLTO MAGGIORI CHE NEL SUINO LEGGERO.</a:t>
            </a:r>
          </a:p>
        </p:txBody>
      </p:sp>
    </p:spTree>
    <p:extLst>
      <p:ext uri="{BB962C8B-B14F-4D97-AF65-F5344CB8AC3E}">
        <p14:creationId xmlns:p14="http://schemas.microsoft.com/office/powerpoint/2010/main" val="1417475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F35888D-BB8C-4A47-8CA8-F9AB948DB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42704"/>
            <a:ext cx="10515600" cy="590464"/>
          </a:xfrm>
        </p:spPr>
        <p:txBody>
          <a:bodyPr>
            <a:normAutofit/>
          </a:bodyPr>
          <a:lstStyle/>
          <a:p>
            <a:r>
              <a:rPr lang="it-IT" sz="2800" dirty="0"/>
              <a:t>LA DOMANDE CHE SI E’ POSTO IL GRUPPO OPERATIVO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C2B997C-EB1A-4D2C-B3D4-F696A13C6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4059" y="988542"/>
            <a:ext cx="10515600" cy="4621426"/>
          </a:xfrm>
        </p:spPr>
        <p:txBody>
          <a:bodyPr>
            <a:normAutofit fontScale="92500" lnSpcReduction="10000"/>
          </a:bodyPr>
          <a:lstStyle/>
          <a:p>
            <a:r>
              <a:rPr lang="it-IT" dirty="0"/>
              <a:t>L’UTILIZZAZIONE DELL’ACIDO BENZOICO E’ ALTERNATIVA O COMPLEMENTARE ALLA RIDUZIONE DEL TENORE PROTEICO?</a:t>
            </a:r>
          </a:p>
          <a:p>
            <a:r>
              <a:rPr lang="it-IT" dirty="0"/>
              <a:t>CON UNA DIETA A BASSO TENORE PROTEICO L’EFFETTO DELL’ACIDO BENZOICO E’ SIGNIFICATIVO O IRRILEVANTE?</a:t>
            </a:r>
          </a:p>
          <a:p>
            <a:r>
              <a:rPr lang="it-IT" dirty="0"/>
              <a:t>L’UTILIZZAZIONE DELL’ACIDO BENZOICO PUO’ DETERMINARE UNA RIDUZIONE DI MINERALIZZAZIONE DELL’OSSO E COMPARSA DI ZOPPIE E/O LESIONI IN VIVO ED AL MACELLO? </a:t>
            </a:r>
          </a:p>
          <a:p>
            <a:r>
              <a:rPr lang="it-IT" dirty="0"/>
              <a:t>DIETE A BASSO TENORE PROTEICO ED ADDITIVATE CON ACIDO BENZOICO POSSONO AIUTARE A RIDURRE LE EMISSIONI DI AMMONIACA ED ODORI DALL’ALLEVAMENTO SUINICOLO?</a:t>
            </a:r>
          </a:p>
          <a:p>
            <a:r>
              <a:rPr lang="it-IT" dirty="0"/>
              <a:t>DIFFERENZE ALIMENTARI SONO IN GRADO DI RIPERCUOTERSI A LIVELLO DEI LIQUAMI PRODOTTI?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046213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2368</TotalTime>
  <Words>800</Words>
  <Application>Microsoft Office PowerPoint</Application>
  <PresentationFormat>Widescreen</PresentationFormat>
  <Paragraphs>42</Paragraphs>
  <Slides>10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9" baseType="lpstr">
      <vt:lpstr>Arial</vt:lpstr>
      <vt:lpstr>Arial-BoldMT</vt:lpstr>
      <vt:lpstr>Arial-ItalicMT</vt:lpstr>
      <vt:lpstr>ArialMT</vt:lpstr>
      <vt:lpstr>Calibri</vt:lpstr>
      <vt:lpstr>Corbel</vt:lpstr>
      <vt:lpstr>DejaVu Sans</vt:lpstr>
      <vt:lpstr>DejaVu Sans Condensed</vt:lpstr>
      <vt:lpstr>Tema di Office</vt:lpstr>
      <vt:lpstr>Il Gruppo Operativo PigBen: premesse e domande</vt:lpstr>
      <vt:lpstr>Presentazione standard di PowerPoint</vt:lpstr>
      <vt:lpstr>Presentazione standard di PowerPoint</vt:lpstr>
      <vt:lpstr>LE PREMESSE</vt:lpstr>
      <vt:lpstr>LE PREMESSE</vt:lpstr>
      <vt:lpstr>LE PREMESSE</vt:lpstr>
      <vt:lpstr>LE PREMESSE</vt:lpstr>
      <vt:lpstr>LE PREMESSE</vt:lpstr>
      <vt:lpstr>LA DOMANDE CHE SI E’ POSTO IL GRUPPO OPERATIVO</vt:lpstr>
      <vt:lpstr>Grazie per l’attenzione!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Paolo Mantovi</dc:creator>
  <cp:lastModifiedBy>Valerio Faeti (CREA-ZA)</cp:lastModifiedBy>
  <cp:revision>164</cp:revision>
  <cp:lastPrinted>2021-04-28T08:15:37Z</cp:lastPrinted>
  <dcterms:created xsi:type="dcterms:W3CDTF">2017-02-17T15:00:39Z</dcterms:created>
  <dcterms:modified xsi:type="dcterms:W3CDTF">2023-06-27T10:01:27Z</dcterms:modified>
</cp:coreProperties>
</file>