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37"/>
  </p:notesMasterIdLst>
  <p:sldIdLst>
    <p:sldId id="321" r:id="rId4"/>
    <p:sldId id="325" r:id="rId5"/>
    <p:sldId id="350" r:id="rId6"/>
    <p:sldId id="326" r:id="rId7"/>
    <p:sldId id="324" r:id="rId8"/>
    <p:sldId id="327" r:id="rId9"/>
    <p:sldId id="323" r:id="rId10"/>
    <p:sldId id="349" r:id="rId11"/>
    <p:sldId id="364" r:id="rId12"/>
    <p:sldId id="351" r:id="rId13"/>
    <p:sldId id="361" r:id="rId14"/>
    <p:sldId id="360" r:id="rId15"/>
    <p:sldId id="363" r:id="rId16"/>
    <p:sldId id="362" r:id="rId17"/>
    <p:sldId id="389" r:id="rId18"/>
    <p:sldId id="358" r:id="rId19"/>
    <p:sldId id="394" r:id="rId20"/>
    <p:sldId id="353" r:id="rId21"/>
    <p:sldId id="366" r:id="rId22"/>
    <p:sldId id="354" r:id="rId23"/>
    <p:sldId id="355" r:id="rId24"/>
    <p:sldId id="365" r:id="rId25"/>
    <p:sldId id="367" r:id="rId26"/>
    <p:sldId id="368" r:id="rId27"/>
    <p:sldId id="386" r:id="rId28"/>
    <p:sldId id="371" r:id="rId29"/>
    <p:sldId id="383" r:id="rId30"/>
    <p:sldId id="385" r:id="rId31"/>
    <p:sldId id="387" r:id="rId32"/>
    <p:sldId id="390" r:id="rId33"/>
    <p:sldId id="393" r:id="rId34"/>
    <p:sldId id="382" r:id="rId35"/>
    <p:sldId id="395" r:id="rId36"/>
  </p:sldIdLst>
  <p:sldSz cx="9144000" cy="6858000" type="screen4x3"/>
  <p:notesSz cx="6797675" cy="987266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7900" autoAdjust="0"/>
  </p:normalViewPr>
  <p:slideViewPr>
    <p:cSldViewPr>
      <p:cViewPr varScale="1">
        <p:scale>
          <a:sx n="110" d="100"/>
          <a:sy n="110" d="100"/>
        </p:scale>
        <p:origin x="1068"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Foglio1!$B$2</c:f>
              <c:strCache>
                <c:ptCount val="1"/>
                <c:pt idx="0">
                  <c:v>non ha sprecato</c:v>
                </c:pt>
              </c:strCache>
            </c:strRef>
          </c:tx>
          <c:spPr>
            <a:solidFill>
              <a:srgbClr val="92D050"/>
            </a:solidFill>
            <a:ln>
              <a:noFill/>
            </a:ln>
            <a:effectLst/>
          </c:spPr>
          <c:invertIfNegative val="0"/>
          <c:cat>
            <c:strRef>
              <c:f>Foglio1!$A$3:$A$7</c:f>
              <c:strCache>
                <c:ptCount val="5"/>
                <c:pt idx="0">
                  <c:v>pianficazione della spesa e del consumo</c:v>
                </c:pt>
                <c:pt idx="1">
                  <c:v>acquisto d'impulso</c:v>
                </c:pt>
                <c:pt idx="2">
                  <c:v>supervisione degli alimenti in dispensa/frigo</c:v>
                </c:pt>
                <c:pt idx="3">
                  <c:v>cucinare con precisione</c:v>
                </c:pt>
                <c:pt idx="4">
                  <c:v>uso degli avanzi</c:v>
                </c:pt>
              </c:strCache>
            </c:strRef>
          </c:cat>
          <c:val>
            <c:numRef>
              <c:f>Foglio1!$B$3:$B$7</c:f>
              <c:numCache>
                <c:formatCode>###0.00</c:formatCode>
                <c:ptCount val="5"/>
                <c:pt idx="0">
                  <c:v>5.2763358778625991</c:v>
                </c:pt>
                <c:pt idx="1">
                  <c:v>2.6234096692111954</c:v>
                </c:pt>
                <c:pt idx="2">
                  <c:v>5.8482824427480917</c:v>
                </c:pt>
                <c:pt idx="3">
                  <c:v>5.5706106870228975</c:v>
                </c:pt>
                <c:pt idx="4">
                  <c:v>5.9262086513994907</c:v>
                </c:pt>
              </c:numCache>
            </c:numRef>
          </c:val>
          <c:extLst>
            <c:ext xmlns:c16="http://schemas.microsoft.com/office/drawing/2014/chart" uri="{C3380CC4-5D6E-409C-BE32-E72D297353CC}">
              <c16:uniqueId val="{00000000-33A5-4C77-8230-9EE6DF027767}"/>
            </c:ext>
          </c:extLst>
        </c:ser>
        <c:ser>
          <c:idx val="1"/>
          <c:order val="1"/>
          <c:tx>
            <c:strRef>
              <c:f>Foglio1!$C$2</c:f>
              <c:strCache>
                <c:ptCount val="1"/>
                <c:pt idx="0">
                  <c:v>basso </c:v>
                </c:pt>
              </c:strCache>
            </c:strRef>
          </c:tx>
          <c:spPr>
            <a:solidFill>
              <a:srgbClr val="FFFF00"/>
            </a:solidFill>
            <a:ln>
              <a:noFill/>
            </a:ln>
            <a:effectLst/>
          </c:spPr>
          <c:invertIfNegative val="0"/>
          <c:cat>
            <c:strRef>
              <c:f>Foglio1!$A$3:$A$7</c:f>
              <c:strCache>
                <c:ptCount val="5"/>
                <c:pt idx="0">
                  <c:v>pianficazione della spesa e del consumo</c:v>
                </c:pt>
                <c:pt idx="1">
                  <c:v>acquisto d'impulso</c:v>
                </c:pt>
                <c:pt idx="2">
                  <c:v>supervisione degli alimenti in dispensa/frigo</c:v>
                </c:pt>
                <c:pt idx="3">
                  <c:v>cucinare con precisione</c:v>
                </c:pt>
                <c:pt idx="4">
                  <c:v>uso degli avanzi</c:v>
                </c:pt>
              </c:strCache>
            </c:strRef>
          </c:cat>
          <c:val>
            <c:numRef>
              <c:f>Foglio1!$C$3:$C$7</c:f>
              <c:numCache>
                <c:formatCode>###0.00</c:formatCode>
                <c:ptCount val="5"/>
                <c:pt idx="0">
                  <c:v>5.061538461538464</c:v>
                </c:pt>
                <c:pt idx="1">
                  <c:v>2.929487179487182</c:v>
                </c:pt>
                <c:pt idx="2">
                  <c:v>5.5240384615384599</c:v>
                </c:pt>
                <c:pt idx="3">
                  <c:v>5.419070512820511</c:v>
                </c:pt>
                <c:pt idx="4">
                  <c:v>5.5341880341880323</c:v>
                </c:pt>
              </c:numCache>
            </c:numRef>
          </c:val>
          <c:extLst>
            <c:ext xmlns:c16="http://schemas.microsoft.com/office/drawing/2014/chart" uri="{C3380CC4-5D6E-409C-BE32-E72D297353CC}">
              <c16:uniqueId val="{00000001-33A5-4C77-8230-9EE6DF027767}"/>
            </c:ext>
          </c:extLst>
        </c:ser>
        <c:ser>
          <c:idx val="2"/>
          <c:order val="2"/>
          <c:tx>
            <c:strRef>
              <c:f>Foglio1!$D$2</c:f>
              <c:strCache>
                <c:ptCount val="1"/>
                <c:pt idx="0">
                  <c:v>medio</c:v>
                </c:pt>
              </c:strCache>
            </c:strRef>
          </c:tx>
          <c:spPr>
            <a:solidFill>
              <a:schemeClr val="accent2"/>
            </a:solidFill>
            <a:ln>
              <a:noFill/>
            </a:ln>
            <a:effectLst/>
          </c:spPr>
          <c:invertIfNegative val="0"/>
          <c:cat>
            <c:strRef>
              <c:f>Foglio1!$A$3:$A$7</c:f>
              <c:strCache>
                <c:ptCount val="5"/>
                <c:pt idx="0">
                  <c:v>pianficazione della spesa e del consumo</c:v>
                </c:pt>
                <c:pt idx="1">
                  <c:v>acquisto d'impulso</c:v>
                </c:pt>
                <c:pt idx="2">
                  <c:v>supervisione degli alimenti in dispensa/frigo</c:v>
                </c:pt>
                <c:pt idx="3">
                  <c:v>cucinare con precisione</c:v>
                </c:pt>
                <c:pt idx="4">
                  <c:v>uso degli avanzi</c:v>
                </c:pt>
              </c:strCache>
            </c:strRef>
          </c:cat>
          <c:val>
            <c:numRef>
              <c:f>Foglio1!$D$3:$D$7</c:f>
              <c:numCache>
                <c:formatCode>###0.00</c:formatCode>
                <c:ptCount val="5"/>
                <c:pt idx="0">
                  <c:v>4.7999999999999989</c:v>
                </c:pt>
                <c:pt idx="1">
                  <c:v>3.1036821705426347</c:v>
                </c:pt>
                <c:pt idx="2">
                  <c:v>5.2042151162790704</c:v>
                </c:pt>
                <c:pt idx="3">
                  <c:v>5.1431686046511667</c:v>
                </c:pt>
                <c:pt idx="4">
                  <c:v>5.2882751937984462</c:v>
                </c:pt>
              </c:numCache>
            </c:numRef>
          </c:val>
          <c:extLst>
            <c:ext xmlns:c16="http://schemas.microsoft.com/office/drawing/2014/chart" uri="{C3380CC4-5D6E-409C-BE32-E72D297353CC}">
              <c16:uniqueId val="{00000002-33A5-4C77-8230-9EE6DF027767}"/>
            </c:ext>
          </c:extLst>
        </c:ser>
        <c:ser>
          <c:idx val="3"/>
          <c:order val="3"/>
          <c:tx>
            <c:strRef>
              <c:f>Foglio1!$E$2</c:f>
              <c:strCache>
                <c:ptCount val="1"/>
                <c:pt idx="0">
                  <c:v>alto</c:v>
                </c:pt>
              </c:strCache>
            </c:strRef>
          </c:tx>
          <c:spPr>
            <a:solidFill>
              <a:srgbClr val="FF0000"/>
            </a:solidFill>
            <a:ln>
              <a:noFill/>
            </a:ln>
            <a:effectLst/>
          </c:spPr>
          <c:invertIfNegative val="0"/>
          <c:cat>
            <c:strRef>
              <c:f>Foglio1!$A$3:$A$7</c:f>
              <c:strCache>
                <c:ptCount val="5"/>
                <c:pt idx="0">
                  <c:v>pianficazione della spesa e del consumo</c:v>
                </c:pt>
                <c:pt idx="1">
                  <c:v>acquisto d'impulso</c:v>
                </c:pt>
                <c:pt idx="2">
                  <c:v>supervisione degli alimenti in dispensa/frigo</c:v>
                </c:pt>
                <c:pt idx="3">
                  <c:v>cucinare con precisione</c:v>
                </c:pt>
                <c:pt idx="4">
                  <c:v>uso degli avanzi</c:v>
                </c:pt>
              </c:strCache>
            </c:strRef>
          </c:cat>
          <c:val>
            <c:numRef>
              <c:f>Foglio1!$E$3:$E$7</c:f>
              <c:numCache>
                <c:formatCode>###0.00</c:formatCode>
                <c:ptCount val="5"/>
                <c:pt idx="0">
                  <c:v>4.4982142857142842</c:v>
                </c:pt>
                <c:pt idx="1">
                  <c:v>3.4747023809523809</c:v>
                </c:pt>
                <c:pt idx="2">
                  <c:v>5.0066964285714279</c:v>
                </c:pt>
                <c:pt idx="3">
                  <c:v>4.8426339285714262</c:v>
                </c:pt>
                <c:pt idx="4">
                  <c:v>5.0200892857142847</c:v>
                </c:pt>
              </c:numCache>
            </c:numRef>
          </c:val>
          <c:extLst>
            <c:ext xmlns:c16="http://schemas.microsoft.com/office/drawing/2014/chart" uri="{C3380CC4-5D6E-409C-BE32-E72D297353CC}">
              <c16:uniqueId val="{00000003-33A5-4C77-8230-9EE6DF027767}"/>
            </c:ext>
          </c:extLst>
        </c:ser>
        <c:ser>
          <c:idx val="4"/>
          <c:order val="4"/>
          <c:tx>
            <c:strRef>
              <c:f>Foglio1!$F$2</c:f>
              <c:strCache>
                <c:ptCount val="1"/>
                <c:pt idx="0">
                  <c:v>Totale</c:v>
                </c:pt>
              </c:strCache>
            </c:strRef>
          </c:tx>
          <c:spPr>
            <a:solidFill>
              <a:schemeClr val="bg1">
                <a:lumMod val="50000"/>
              </a:schemeClr>
            </a:solidFill>
            <a:ln>
              <a:noFill/>
            </a:ln>
            <a:effectLst/>
          </c:spPr>
          <c:invertIfNegative val="0"/>
          <c:cat>
            <c:strRef>
              <c:f>Foglio1!$A$3:$A$7</c:f>
              <c:strCache>
                <c:ptCount val="5"/>
                <c:pt idx="0">
                  <c:v>pianficazione della spesa e del consumo</c:v>
                </c:pt>
                <c:pt idx="1">
                  <c:v>acquisto d'impulso</c:v>
                </c:pt>
                <c:pt idx="2">
                  <c:v>supervisione degli alimenti in dispensa/frigo</c:v>
                </c:pt>
                <c:pt idx="3">
                  <c:v>cucinare con precisione</c:v>
                </c:pt>
                <c:pt idx="4">
                  <c:v>uso degli avanzi</c:v>
                </c:pt>
              </c:strCache>
            </c:strRef>
          </c:cat>
          <c:val>
            <c:numRef>
              <c:f>Foglio1!$F$3:$F$7</c:f>
              <c:numCache>
                <c:formatCode>###0.00</c:formatCode>
                <c:ptCount val="5"/>
                <c:pt idx="0">
                  <c:v>4.9215411558669171</c:v>
                </c:pt>
                <c:pt idx="1">
                  <c:v>3.0186806771745474</c:v>
                </c:pt>
                <c:pt idx="2">
                  <c:v>5.4006129597197932</c:v>
                </c:pt>
                <c:pt idx="3">
                  <c:v>5.2576619964973723</c:v>
                </c:pt>
                <c:pt idx="4">
                  <c:v>5.4492119089316926</c:v>
                </c:pt>
              </c:numCache>
            </c:numRef>
          </c:val>
          <c:extLst>
            <c:ext xmlns:c16="http://schemas.microsoft.com/office/drawing/2014/chart" uri="{C3380CC4-5D6E-409C-BE32-E72D297353CC}">
              <c16:uniqueId val="{00000004-33A5-4C77-8230-9EE6DF027767}"/>
            </c:ext>
          </c:extLst>
        </c:ser>
        <c:dLbls>
          <c:showLegendKey val="0"/>
          <c:showVal val="0"/>
          <c:showCatName val="0"/>
          <c:showSerName val="0"/>
          <c:showPercent val="0"/>
          <c:showBubbleSize val="0"/>
        </c:dLbls>
        <c:gapWidth val="219"/>
        <c:overlap val="-27"/>
        <c:axId val="214360800"/>
        <c:axId val="214364328"/>
      </c:barChart>
      <c:catAx>
        <c:axId val="21436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it-IT"/>
          </a:p>
        </c:txPr>
        <c:crossAx val="214364328"/>
        <c:crosses val="autoZero"/>
        <c:auto val="1"/>
        <c:lblAlgn val="ctr"/>
        <c:lblOffset val="100"/>
        <c:noMultiLvlLbl val="0"/>
      </c:catAx>
      <c:valAx>
        <c:axId val="2143643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14360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0891BD-2BDE-4915-8A29-1165DBF346A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B2F7CB76-1E38-4DD7-A199-2F902E1E6225}">
      <dgm:prSet phldrT="[Testo]"/>
      <dgm:spPr/>
      <dgm:t>
        <a:bodyPr/>
        <a:lstStyle/>
        <a:p>
          <a:r>
            <a:rPr lang="it-IT" dirty="0">
              <a:solidFill>
                <a:srgbClr val="FF0000"/>
              </a:solidFill>
              <a:latin typeface="Arial" panose="020B0604020202020204" pitchFamily="34" charset="0"/>
              <a:ea typeface="Calibri" panose="020F0502020204030204" pitchFamily="34" charset="0"/>
              <a:cs typeface="Arial" panose="020B0604020202020204" pitchFamily="34" charset="0"/>
            </a:rPr>
            <a:t>FASE 1</a:t>
          </a:r>
          <a:r>
            <a:rPr lang="it-IT" dirty="0">
              <a:latin typeface="Arial" panose="020B0604020202020204" pitchFamily="34" charset="0"/>
              <a:ea typeface="Calibri" panose="020F0502020204030204" pitchFamily="34" charset="0"/>
              <a:cs typeface="Arial" panose="020B0604020202020204" pitchFamily="34" charset="0"/>
            </a:rPr>
            <a:t>-  RILEVAZIONE INFO SENZA RIVELARE L’OBIETTIVO INDAGINE (SPRECO ALIMENTARE)</a:t>
          </a:r>
          <a:endParaRPr lang="it-IT" dirty="0">
            <a:latin typeface="Arial" panose="020B0604020202020204" pitchFamily="34" charset="0"/>
            <a:cs typeface="Arial" panose="020B0604020202020204" pitchFamily="34" charset="0"/>
          </a:endParaRPr>
        </a:p>
      </dgm:t>
    </dgm:pt>
    <dgm:pt modelId="{9B48D748-3B68-48A0-839E-9D16003918B4}" type="parTrans" cxnId="{A58EC455-D04F-439C-BD4F-F6CC47FBF0C4}">
      <dgm:prSet/>
      <dgm:spPr/>
      <dgm:t>
        <a:bodyPr/>
        <a:lstStyle/>
        <a:p>
          <a:endParaRPr lang="it-IT">
            <a:latin typeface="Arial" panose="020B0604020202020204" pitchFamily="34" charset="0"/>
            <a:cs typeface="Arial" panose="020B0604020202020204" pitchFamily="34" charset="0"/>
          </a:endParaRPr>
        </a:p>
      </dgm:t>
    </dgm:pt>
    <dgm:pt modelId="{13B8C554-6ABD-45F7-B393-F7B3CC18A0F8}" type="sibTrans" cxnId="{A58EC455-D04F-439C-BD4F-F6CC47FBF0C4}">
      <dgm:prSet/>
      <dgm:spPr/>
      <dgm:t>
        <a:bodyPr/>
        <a:lstStyle/>
        <a:p>
          <a:endParaRPr lang="it-IT">
            <a:latin typeface="Arial" panose="020B0604020202020204" pitchFamily="34" charset="0"/>
            <a:cs typeface="Arial" panose="020B0604020202020204" pitchFamily="34" charset="0"/>
          </a:endParaRPr>
        </a:p>
      </dgm:t>
    </dgm:pt>
    <dgm:pt modelId="{E2F2C745-73B0-430F-ADD4-399F4CB8A772}">
      <dgm:prSet phldrT="[Testo]"/>
      <dgm:spPr/>
      <dgm:t>
        <a:bodyPr/>
        <a:lstStyle/>
        <a:p>
          <a:r>
            <a:rPr lang="it-IT" dirty="0">
              <a:solidFill>
                <a:srgbClr val="FF0000"/>
              </a:solidFill>
              <a:latin typeface="Arial" panose="020B0604020202020204" pitchFamily="34" charset="0"/>
              <a:ea typeface="Calibri" panose="020F0502020204030204" pitchFamily="34" charset="0"/>
              <a:cs typeface="Arial" panose="020B0604020202020204" pitchFamily="34" charset="0"/>
            </a:rPr>
            <a:t>FASE 2</a:t>
          </a:r>
          <a:r>
            <a:rPr lang="it-IT" dirty="0">
              <a:latin typeface="Arial" panose="020B0604020202020204" pitchFamily="34" charset="0"/>
              <a:ea typeface="Calibri" panose="020F0502020204030204" pitchFamily="34" charset="0"/>
              <a:cs typeface="Arial" panose="020B0604020202020204" pitchFamily="34" charset="0"/>
            </a:rPr>
            <a:t>- QUANTITA’ DI SPRECO, TIPOLOGIA DI SPRECO, ATTEGGIAMENTI, CREDENZE, OPINIONI</a:t>
          </a:r>
          <a:endParaRPr lang="it-IT" dirty="0">
            <a:latin typeface="Arial" panose="020B0604020202020204" pitchFamily="34" charset="0"/>
            <a:cs typeface="Arial" panose="020B0604020202020204" pitchFamily="34" charset="0"/>
          </a:endParaRPr>
        </a:p>
      </dgm:t>
    </dgm:pt>
    <dgm:pt modelId="{121FFB01-73E0-4FF4-9E2F-82DD47996ED6}" type="parTrans" cxnId="{1B4E4316-8DFB-4EEC-BFA1-70C460EEDAB5}">
      <dgm:prSet/>
      <dgm:spPr/>
      <dgm:t>
        <a:bodyPr/>
        <a:lstStyle/>
        <a:p>
          <a:endParaRPr lang="it-IT">
            <a:latin typeface="Arial" panose="020B0604020202020204" pitchFamily="34" charset="0"/>
            <a:cs typeface="Arial" panose="020B0604020202020204" pitchFamily="34" charset="0"/>
          </a:endParaRPr>
        </a:p>
      </dgm:t>
    </dgm:pt>
    <dgm:pt modelId="{394D509B-F8A1-47CE-9D8A-B388EB87FBE3}" type="sibTrans" cxnId="{1B4E4316-8DFB-4EEC-BFA1-70C460EEDAB5}">
      <dgm:prSet/>
      <dgm:spPr/>
      <dgm:t>
        <a:bodyPr/>
        <a:lstStyle/>
        <a:p>
          <a:endParaRPr lang="it-IT">
            <a:latin typeface="Arial" panose="020B0604020202020204" pitchFamily="34" charset="0"/>
            <a:cs typeface="Arial" panose="020B0604020202020204" pitchFamily="34" charset="0"/>
          </a:endParaRPr>
        </a:p>
      </dgm:t>
    </dgm:pt>
    <dgm:pt modelId="{63EE3EC0-FD0C-4B80-BE67-857F297AD574}">
      <dgm:prSet custT="1"/>
      <dgm:spPr/>
      <dgm:t>
        <a:bodyPr/>
        <a:lstStyle/>
        <a:p>
          <a:r>
            <a:rPr lang="it-IT" sz="1400" dirty="0">
              <a:latin typeface="Arial" panose="020B0604020202020204" pitchFamily="34" charset="0"/>
              <a:ea typeface="Calibri" panose="020F0502020204030204" pitchFamily="34" charset="0"/>
              <a:cs typeface="Arial" panose="020B0604020202020204" pitchFamily="34" charset="0"/>
            </a:rPr>
            <a:t>lo stile alimentare </a:t>
          </a:r>
          <a:endParaRPr lang="it-IT" sz="1400" dirty="0">
            <a:latin typeface="Arial" panose="020B0604020202020204" pitchFamily="34" charset="0"/>
            <a:cs typeface="Arial" panose="020B0604020202020204" pitchFamily="34" charset="0"/>
          </a:endParaRPr>
        </a:p>
      </dgm:t>
    </dgm:pt>
    <dgm:pt modelId="{93F310C8-766E-4DB5-935E-7D370E84755F}" type="parTrans" cxnId="{B598B805-F2B8-420B-A9C2-5D3F14D4C3E1}">
      <dgm:prSet/>
      <dgm:spPr/>
      <dgm:t>
        <a:bodyPr/>
        <a:lstStyle/>
        <a:p>
          <a:endParaRPr lang="it-IT">
            <a:latin typeface="Arial" panose="020B0604020202020204" pitchFamily="34" charset="0"/>
            <a:cs typeface="Arial" panose="020B0604020202020204" pitchFamily="34" charset="0"/>
          </a:endParaRPr>
        </a:p>
      </dgm:t>
    </dgm:pt>
    <dgm:pt modelId="{2199F88B-A88D-4DA3-94A3-ED03C2E39087}" type="sibTrans" cxnId="{B598B805-F2B8-420B-A9C2-5D3F14D4C3E1}">
      <dgm:prSet/>
      <dgm:spPr/>
      <dgm:t>
        <a:bodyPr/>
        <a:lstStyle/>
        <a:p>
          <a:endParaRPr lang="it-IT">
            <a:latin typeface="Arial" panose="020B0604020202020204" pitchFamily="34" charset="0"/>
            <a:cs typeface="Arial" panose="020B0604020202020204" pitchFamily="34" charset="0"/>
          </a:endParaRPr>
        </a:p>
      </dgm:t>
    </dgm:pt>
    <dgm:pt modelId="{93A9E4A5-000F-42E9-9CDD-9E7D31A7B18A}">
      <dgm:prSet custT="1"/>
      <dgm:spPr/>
      <dgm:t>
        <a:bodyPr/>
        <a:lstStyle/>
        <a:p>
          <a:r>
            <a:rPr lang="it-IT" sz="1400" dirty="0">
              <a:latin typeface="Arial" panose="020B0604020202020204" pitchFamily="34" charset="0"/>
              <a:ea typeface="Calibri" panose="020F0502020204030204" pitchFamily="34" charset="0"/>
              <a:cs typeface="Arial" panose="020B0604020202020204" pitchFamily="34" charset="0"/>
            </a:rPr>
            <a:t>modalità di consumo dei pasti e di acquisto </a:t>
          </a:r>
        </a:p>
      </dgm:t>
    </dgm:pt>
    <dgm:pt modelId="{486A3E73-6807-4175-A961-EB9234E47272}" type="parTrans" cxnId="{09A0D1F1-65F7-48E1-A969-BCB99615400B}">
      <dgm:prSet/>
      <dgm:spPr/>
      <dgm:t>
        <a:bodyPr/>
        <a:lstStyle/>
        <a:p>
          <a:endParaRPr lang="it-IT">
            <a:latin typeface="Arial" panose="020B0604020202020204" pitchFamily="34" charset="0"/>
            <a:cs typeface="Arial" panose="020B0604020202020204" pitchFamily="34" charset="0"/>
          </a:endParaRPr>
        </a:p>
      </dgm:t>
    </dgm:pt>
    <dgm:pt modelId="{6CD50545-9514-4037-A279-43F1780D721D}" type="sibTrans" cxnId="{09A0D1F1-65F7-48E1-A969-BCB99615400B}">
      <dgm:prSet/>
      <dgm:spPr/>
      <dgm:t>
        <a:bodyPr/>
        <a:lstStyle/>
        <a:p>
          <a:endParaRPr lang="it-IT">
            <a:latin typeface="Arial" panose="020B0604020202020204" pitchFamily="34" charset="0"/>
            <a:cs typeface="Arial" panose="020B0604020202020204" pitchFamily="34" charset="0"/>
          </a:endParaRPr>
        </a:p>
      </dgm:t>
    </dgm:pt>
    <dgm:pt modelId="{3234DB84-A4DC-469C-A23A-7E2B97B9AE3D}">
      <dgm:prSet custT="1"/>
      <dgm:spPr/>
      <dgm:t>
        <a:bodyPr/>
        <a:lstStyle/>
        <a:p>
          <a:r>
            <a:rPr lang="it-IT" sz="1400" dirty="0">
              <a:latin typeface="Arial" panose="020B0604020202020204" pitchFamily="34" charset="0"/>
              <a:ea typeface="Calibri" panose="020F0502020204030204" pitchFamily="34" charset="0"/>
              <a:cs typeface="Arial" panose="020B0604020202020204" pitchFamily="34" charset="0"/>
            </a:rPr>
            <a:t>fattori di scelta alimentare</a:t>
          </a:r>
        </a:p>
      </dgm:t>
    </dgm:pt>
    <dgm:pt modelId="{7D09F7D2-CAF7-4989-BFB5-0C98C09F7FC9}" type="parTrans" cxnId="{C11EB80A-AA14-480B-BEF9-F75D366C5DBA}">
      <dgm:prSet/>
      <dgm:spPr/>
      <dgm:t>
        <a:bodyPr/>
        <a:lstStyle/>
        <a:p>
          <a:endParaRPr lang="it-IT">
            <a:latin typeface="Arial" panose="020B0604020202020204" pitchFamily="34" charset="0"/>
            <a:cs typeface="Arial" panose="020B0604020202020204" pitchFamily="34" charset="0"/>
          </a:endParaRPr>
        </a:p>
      </dgm:t>
    </dgm:pt>
    <dgm:pt modelId="{9F604958-09BE-45A7-8A6C-4A2505EE6E1F}" type="sibTrans" cxnId="{C11EB80A-AA14-480B-BEF9-F75D366C5DBA}">
      <dgm:prSet/>
      <dgm:spPr/>
      <dgm:t>
        <a:bodyPr/>
        <a:lstStyle/>
        <a:p>
          <a:endParaRPr lang="it-IT">
            <a:latin typeface="Arial" panose="020B0604020202020204" pitchFamily="34" charset="0"/>
            <a:cs typeface="Arial" panose="020B0604020202020204" pitchFamily="34" charset="0"/>
          </a:endParaRPr>
        </a:p>
      </dgm:t>
    </dgm:pt>
    <dgm:pt modelId="{EED4A7B1-A3B4-4E00-A936-C4D2C0A77856}">
      <dgm:prSet custT="1"/>
      <dgm:spPr/>
      <dgm:t>
        <a:bodyPr/>
        <a:lstStyle/>
        <a:p>
          <a:r>
            <a:rPr lang="it-IT" sz="1400" dirty="0">
              <a:latin typeface="Arial" panose="020B0604020202020204" pitchFamily="34" charset="0"/>
              <a:cs typeface="Arial" panose="020B0604020202020204" pitchFamily="34" charset="0"/>
            </a:rPr>
            <a:t>quantità di spreco, tipologia spreco nella settimana precedente</a:t>
          </a:r>
        </a:p>
      </dgm:t>
    </dgm:pt>
    <dgm:pt modelId="{EDD23F43-D13E-4A70-83E6-55A33C0C29DB}" type="parTrans" cxnId="{0C252164-F84B-4908-BB07-00606E6CEBD8}">
      <dgm:prSet/>
      <dgm:spPr/>
      <dgm:t>
        <a:bodyPr/>
        <a:lstStyle/>
        <a:p>
          <a:endParaRPr lang="it-IT">
            <a:latin typeface="Arial" panose="020B0604020202020204" pitchFamily="34" charset="0"/>
            <a:cs typeface="Arial" panose="020B0604020202020204" pitchFamily="34" charset="0"/>
          </a:endParaRPr>
        </a:p>
      </dgm:t>
    </dgm:pt>
    <dgm:pt modelId="{D8A878D2-42A4-407A-A93F-07CA7D1E81EA}" type="sibTrans" cxnId="{0C252164-F84B-4908-BB07-00606E6CEBD8}">
      <dgm:prSet/>
      <dgm:spPr/>
      <dgm:t>
        <a:bodyPr/>
        <a:lstStyle/>
        <a:p>
          <a:endParaRPr lang="it-IT">
            <a:latin typeface="Arial" panose="020B0604020202020204" pitchFamily="34" charset="0"/>
            <a:cs typeface="Arial" panose="020B0604020202020204" pitchFamily="34" charset="0"/>
          </a:endParaRPr>
        </a:p>
      </dgm:t>
    </dgm:pt>
    <dgm:pt modelId="{91AD9A42-4C3A-4DB6-A60E-5DAAD8BE12FC}">
      <dgm:prSet custT="1"/>
      <dgm:spPr/>
      <dgm:t>
        <a:bodyPr/>
        <a:lstStyle/>
        <a:p>
          <a:endParaRPr lang="it-IT" sz="1600" dirty="0">
            <a:latin typeface="Arial" panose="020B0604020202020204" pitchFamily="34" charset="0"/>
            <a:cs typeface="Arial" panose="020B0604020202020204" pitchFamily="34" charset="0"/>
          </a:endParaRPr>
        </a:p>
      </dgm:t>
    </dgm:pt>
    <dgm:pt modelId="{F4800605-D2A5-436C-A7E8-116E2C24A58A}" type="parTrans" cxnId="{449EF79F-5D60-49FB-B824-55336E5D4948}">
      <dgm:prSet/>
      <dgm:spPr/>
      <dgm:t>
        <a:bodyPr/>
        <a:lstStyle/>
        <a:p>
          <a:endParaRPr lang="it-IT">
            <a:latin typeface="Arial" panose="020B0604020202020204" pitchFamily="34" charset="0"/>
            <a:cs typeface="Arial" panose="020B0604020202020204" pitchFamily="34" charset="0"/>
          </a:endParaRPr>
        </a:p>
      </dgm:t>
    </dgm:pt>
    <dgm:pt modelId="{730213AF-5EA7-4A28-8EC8-89B6B8551F91}" type="sibTrans" cxnId="{449EF79F-5D60-49FB-B824-55336E5D4948}">
      <dgm:prSet/>
      <dgm:spPr/>
      <dgm:t>
        <a:bodyPr/>
        <a:lstStyle/>
        <a:p>
          <a:endParaRPr lang="it-IT">
            <a:latin typeface="Arial" panose="020B0604020202020204" pitchFamily="34" charset="0"/>
            <a:cs typeface="Arial" panose="020B0604020202020204" pitchFamily="34" charset="0"/>
          </a:endParaRPr>
        </a:p>
      </dgm:t>
    </dgm:pt>
    <dgm:pt modelId="{DB2F4E5F-3566-4E89-8883-7CDCFA9CA56B}">
      <dgm:prSet custT="1"/>
      <dgm:spPr/>
      <dgm:t>
        <a:bodyPr/>
        <a:lstStyle/>
        <a:p>
          <a:r>
            <a:rPr lang="it-IT" sz="1400" dirty="0">
              <a:latin typeface="Arial" panose="020B0604020202020204" pitchFamily="34" charset="0"/>
              <a:cs typeface="Arial" panose="020B0604020202020204" pitchFamily="34" charset="0"/>
            </a:rPr>
            <a:t>comportamento e atteggiamenti assunti nei confronti dello spreco alimentare</a:t>
          </a:r>
        </a:p>
      </dgm:t>
    </dgm:pt>
    <dgm:pt modelId="{EC7135F7-5E46-4730-B5B0-70A62EC94A5D}" type="parTrans" cxnId="{BCF9242F-5E79-4DFB-A1B9-123B5C5CCDA4}">
      <dgm:prSet/>
      <dgm:spPr/>
      <dgm:t>
        <a:bodyPr/>
        <a:lstStyle/>
        <a:p>
          <a:endParaRPr lang="it-IT"/>
        </a:p>
      </dgm:t>
    </dgm:pt>
    <dgm:pt modelId="{707B00FF-6718-4D13-B911-8CD6798DF9A5}" type="sibTrans" cxnId="{BCF9242F-5E79-4DFB-A1B9-123B5C5CCDA4}">
      <dgm:prSet/>
      <dgm:spPr/>
      <dgm:t>
        <a:bodyPr/>
        <a:lstStyle/>
        <a:p>
          <a:endParaRPr lang="it-IT"/>
        </a:p>
      </dgm:t>
    </dgm:pt>
    <dgm:pt modelId="{10DE93BA-C823-4A94-94B0-2D5E213CDC11}" type="pres">
      <dgm:prSet presAssocID="{4C0891BD-2BDE-4915-8A29-1165DBF346A0}" presName="linear" presStyleCnt="0">
        <dgm:presLayoutVars>
          <dgm:dir/>
          <dgm:animLvl val="lvl"/>
          <dgm:resizeHandles val="exact"/>
        </dgm:presLayoutVars>
      </dgm:prSet>
      <dgm:spPr/>
    </dgm:pt>
    <dgm:pt modelId="{55650CBB-C62A-433C-9073-A529BA1B8921}" type="pres">
      <dgm:prSet presAssocID="{B2F7CB76-1E38-4DD7-A199-2F902E1E6225}" presName="parentLin" presStyleCnt="0"/>
      <dgm:spPr/>
    </dgm:pt>
    <dgm:pt modelId="{2A8AA6C9-7AA5-4E79-9EED-1CA3E75F1049}" type="pres">
      <dgm:prSet presAssocID="{B2F7CB76-1E38-4DD7-A199-2F902E1E6225}" presName="parentLeftMargin" presStyleLbl="node1" presStyleIdx="0" presStyleCnt="2"/>
      <dgm:spPr/>
    </dgm:pt>
    <dgm:pt modelId="{9AA32E03-0F78-49BC-BE0D-9F0C251F1D7F}" type="pres">
      <dgm:prSet presAssocID="{B2F7CB76-1E38-4DD7-A199-2F902E1E6225}" presName="parentText" presStyleLbl="node1" presStyleIdx="0" presStyleCnt="2">
        <dgm:presLayoutVars>
          <dgm:chMax val="0"/>
          <dgm:bulletEnabled val="1"/>
        </dgm:presLayoutVars>
      </dgm:prSet>
      <dgm:spPr/>
    </dgm:pt>
    <dgm:pt modelId="{A5E9C983-98BD-4F79-9DD5-DD9346BEDA3D}" type="pres">
      <dgm:prSet presAssocID="{B2F7CB76-1E38-4DD7-A199-2F902E1E6225}" presName="negativeSpace" presStyleCnt="0"/>
      <dgm:spPr/>
    </dgm:pt>
    <dgm:pt modelId="{69A635FF-3FF3-420A-BDF8-94A06BA62190}" type="pres">
      <dgm:prSet presAssocID="{B2F7CB76-1E38-4DD7-A199-2F902E1E6225}" presName="childText" presStyleLbl="conFgAcc1" presStyleIdx="0" presStyleCnt="2">
        <dgm:presLayoutVars>
          <dgm:bulletEnabled val="1"/>
        </dgm:presLayoutVars>
      </dgm:prSet>
      <dgm:spPr/>
    </dgm:pt>
    <dgm:pt modelId="{9D2B603B-0E53-4D90-BCC0-F7DFD95CAD94}" type="pres">
      <dgm:prSet presAssocID="{13B8C554-6ABD-45F7-B393-F7B3CC18A0F8}" presName="spaceBetweenRectangles" presStyleCnt="0"/>
      <dgm:spPr/>
    </dgm:pt>
    <dgm:pt modelId="{91696E8E-6E39-4A1F-A7E8-278A7BEF9CD3}" type="pres">
      <dgm:prSet presAssocID="{E2F2C745-73B0-430F-ADD4-399F4CB8A772}" presName="parentLin" presStyleCnt="0"/>
      <dgm:spPr/>
    </dgm:pt>
    <dgm:pt modelId="{7B17DF3F-FDBA-4EDB-8936-A45FD7B9D018}" type="pres">
      <dgm:prSet presAssocID="{E2F2C745-73B0-430F-ADD4-399F4CB8A772}" presName="parentLeftMargin" presStyleLbl="node1" presStyleIdx="0" presStyleCnt="2"/>
      <dgm:spPr/>
    </dgm:pt>
    <dgm:pt modelId="{D0A065C5-8A5B-4BD9-BA20-ADED34956CD6}" type="pres">
      <dgm:prSet presAssocID="{E2F2C745-73B0-430F-ADD4-399F4CB8A772}" presName="parentText" presStyleLbl="node1" presStyleIdx="1" presStyleCnt="2">
        <dgm:presLayoutVars>
          <dgm:chMax val="0"/>
          <dgm:bulletEnabled val="1"/>
        </dgm:presLayoutVars>
      </dgm:prSet>
      <dgm:spPr/>
    </dgm:pt>
    <dgm:pt modelId="{060CDC75-6954-46FF-8A79-98BAD76034E3}" type="pres">
      <dgm:prSet presAssocID="{E2F2C745-73B0-430F-ADD4-399F4CB8A772}" presName="negativeSpace" presStyleCnt="0"/>
      <dgm:spPr/>
    </dgm:pt>
    <dgm:pt modelId="{ACBFDC1F-7122-4D2E-9937-B0FD07D246E0}" type="pres">
      <dgm:prSet presAssocID="{E2F2C745-73B0-430F-ADD4-399F4CB8A772}" presName="childText" presStyleLbl="conFgAcc1" presStyleIdx="1" presStyleCnt="2">
        <dgm:presLayoutVars>
          <dgm:bulletEnabled val="1"/>
        </dgm:presLayoutVars>
      </dgm:prSet>
      <dgm:spPr/>
    </dgm:pt>
  </dgm:ptLst>
  <dgm:cxnLst>
    <dgm:cxn modelId="{B598B805-F2B8-420B-A9C2-5D3F14D4C3E1}" srcId="{B2F7CB76-1E38-4DD7-A199-2F902E1E6225}" destId="{63EE3EC0-FD0C-4B80-BE67-857F297AD574}" srcOrd="0" destOrd="0" parTransId="{93F310C8-766E-4DB5-935E-7D370E84755F}" sibTransId="{2199F88B-A88D-4DA3-94A3-ED03C2E39087}"/>
    <dgm:cxn modelId="{F4605809-D393-4812-B76E-721E2A31F3C5}" type="presOf" srcId="{63EE3EC0-FD0C-4B80-BE67-857F297AD574}" destId="{69A635FF-3FF3-420A-BDF8-94A06BA62190}" srcOrd="0" destOrd="0" presId="urn:microsoft.com/office/officeart/2005/8/layout/list1"/>
    <dgm:cxn modelId="{C11EB80A-AA14-480B-BEF9-F75D366C5DBA}" srcId="{B2F7CB76-1E38-4DD7-A199-2F902E1E6225}" destId="{3234DB84-A4DC-469C-A23A-7E2B97B9AE3D}" srcOrd="2" destOrd="0" parTransId="{7D09F7D2-CAF7-4989-BFB5-0C98C09F7FC9}" sibTransId="{9F604958-09BE-45A7-8A6C-4A2505EE6E1F}"/>
    <dgm:cxn modelId="{1B4E4316-8DFB-4EEC-BFA1-70C460EEDAB5}" srcId="{4C0891BD-2BDE-4915-8A29-1165DBF346A0}" destId="{E2F2C745-73B0-430F-ADD4-399F4CB8A772}" srcOrd="1" destOrd="0" parTransId="{121FFB01-73E0-4FF4-9E2F-82DD47996ED6}" sibTransId="{394D509B-F8A1-47CE-9D8A-B388EB87FBE3}"/>
    <dgm:cxn modelId="{20D8322A-5321-4FFD-BBFE-1A7C92C95392}" type="presOf" srcId="{E2F2C745-73B0-430F-ADD4-399F4CB8A772}" destId="{D0A065C5-8A5B-4BD9-BA20-ADED34956CD6}" srcOrd="1" destOrd="0" presId="urn:microsoft.com/office/officeart/2005/8/layout/list1"/>
    <dgm:cxn modelId="{BCF9242F-5E79-4DFB-A1B9-123B5C5CCDA4}" srcId="{E2F2C745-73B0-430F-ADD4-399F4CB8A772}" destId="{DB2F4E5F-3566-4E89-8883-7CDCFA9CA56B}" srcOrd="1" destOrd="0" parTransId="{EC7135F7-5E46-4730-B5B0-70A62EC94A5D}" sibTransId="{707B00FF-6718-4D13-B911-8CD6798DF9A5}"/>
    <dgm:cxn modelId="{8990C130-F016-4C1E-BE98-0EEFB71D96DF}" type="presOf" srcId="{EED4A7B1-A3B4-4E00-A936-C4D2C0A77856}" destId="{ACBFDC1F-7122-4D2E-9937-B0FD07D246E0}" srcOrd="0" destOrd="0" presId="urn:microsoft.com/office/officeart/2005/8/layout/list1"/>
    <dgm:cxn modelId="{0167CE33-B4F1-4C7D-A734-714D88152062}" type="presOf" srcId="{91AD9A42-4C3A-4DB6-A60E-5DAAD8BE12FC}" destId="{ACBFDC1F-7122-4D2E-9937-B0FD07D246E0}" srcOrd="0" destOrd="2" presId="urn:microsoft.com/office/officeart/2005/8/layout/list1"/>
    <dgm:cxn modelId="{0C252164-F84B-4908-BB07-00606E6CEBD8}" srcId="{E2F2C745-73B0-430F-ADD4-399F4CB8A772}" destId="{EED4A7B1-A3B4-4E00-A936-C4D2C0A77856}" srcOrd="0" destOrd="0" parTransId="{EDD23F43-D13E-4A70-83E6-55A33C0C29DB}" sibTransId="{D8A878D2-42A4-407A-A93F-07CA7D1E81EA}"/>
    <dgm:cxn modelId="{CEB7FF64-6433-4960-A8FC-5E0A79D75A57}" type="presOf" srcId="{DB2F4E5F-3566-4E89-8883-7CDCFA9CA56B}" destId="{ACBFDC1F-7122-4D2E-9937-B0FD07D246E0}" srcOrd="0" destOrd="1" presId="urn:microsoft.com/office/officeart/2005/8/layout/list1"/>
    <dgm:cxn modelId="{A58EC455-D04F-439C-BD4F-F6CC47FBF0C4}" srcId="{4C0891BD-2BDE-4915-8A29-1165DBF346A0}" destId="{B2F7CB76-1E38-4DD7-A199-2F902E1E6225}" srcOrd="0" destOrd="0" parTransId="{9B48D748-3B68-48A0-839E-9D16003918B4}" sibTransId="{13B8C554-6ABD-45F7-B393-F7B3CC18A0F8}"/>
    <dgm:cxn modelId="{449EF79F-5D60-49FB-B824-55336E5D4948}" srcId="{E2F2C745-73B0-430F-ADD4-399F4CB8A772}" destId="{91AD9A42-4C3A-4DB6-A60E-5DAAD8BE12FC}" srcOrd="2" destOrd="0" parTransId="{F4800605-D2A5-436C-A7E8-116E2C24A58A}" sibTransId="{730213AF-5EA7-4A28-8EC8-89B6B8551F91}"/>
    <dgm:cxn modelId="{5686E1A9-A876-4C1B-87F0-0D607959E6B6}" type="presOf" srcId="{4C0891BD-2BDE-4915-8A29-1165DBF346A0}" destId="{10DE93BA-C823-4A94-94B0-2D5E213CDC11}" srcOrd="0" destOrd="0" presId="urn:microsoft.com/office/officeart/2005/8/layout/list1"/>
    <dgm:cxn modelId="{3E875BB0-CA11-49FD-A1BA-60957EA81DEE}" type="presOf" srcId="{B2F7CB76-1E38-4DD7-A199-2F902E1E6225}" destId="{9AA32E03-0F78-49BC-BE0D-9F0C251F1D7F}" srcOrd="1" destOrd="0" presId="urn:microsoft.com/office/officeart/2005/8/layout/list1"/>
    <dgm:cxn modelId="{2E12D9C7-4B7D-4720-88CF-C4BB11CB5545}" type="presOf" srcId="{B2F7CB76-1E38-4DD7-A199-2F902E1E6225}" destId="{2A8AA6C9-7AA5-4E79-9EED-1CA3E75F1049}" srcOrd="0" destOrd="0" presId="urn:microsoft.com/office/officeart/2005/8/layout/list1"/>
    <dgm:cxn modelId="{9C7658C8-CD66-4FC8-B588-7DC9A9F7ACFC}" type="presOf" srcId="{3234DB84-A4DC-469C-A23A-7E2B97B9AE3D}" destId="{69A635FF-3FF3-420A-BDF8-94A06BA62190}" srcOrd="0" destOrd="2" presId="urn:microsoft.com/office/officeart/2005/8/layout/list1"/>
    <dgm:cxn modelId="{8E1B51E7-90CB-4260-AA2F-F12642DE97EB}" type="presOf" srcId="{E2F2C745-73B0-430F-ADD4-399F4CB8A772}" destId="{7B17DF3F-FDBA-4EDB-8936-A45FD7B9D018}" srcOrd="0" destOrd="0" presId="urn:microsoft.com/office/officeart/2005/8/layout/list1"/>
    <dgm:cxn modelId="{863821EE-ADDC-43C3-872F-3EE8628001BD}" type="presOf" srcId="{93A9E4A5-000F-42E9-9CDD-9E7D31A7B18A}" destId="{69A635FF-3FF3-420A-BDF8-94A06BA62190}" srcOrd="0" destOrd="1" presId="urn:microsoft.com/office/officeart/2005/8/layout/list1"/>
    <dgm:cxn modelId="{09A0D1F1-65F7-48E1-A969-BCB99615400B}" srcId="{B2F7CB76-1E38-4DD7-A199-2F902E1E6225}" destId="{93A9E4A5-000F-42E9-9CDD-9E7D31A7B18A}" srcOrd="1" destOrd="0" parTransId="{486A3E73-6807-4175-A961-EB9234E47272}" sibTransId="{6CD50545-9514-4037-A279-43F1780D721D}"/>
    <dgm:cxn modelId="{1B9EC4B9-0563-42B4-BEE9-6C89455BAEE9}" type="presParOf" srcId="{10DE93BA-C823-4A94-94B0-2D5E213CDC11}" destId="{55650CBB-C62A-433C-9073-A529BA1B8921}" srcOrd="0" destOrd="0" presId="urn:microsoft.com/office/officeart/2005/8/layout/list1"/>
    <dgm:cxn modelId="{9C8E182C-5307-4211-9E2F-3E2D12D128FB}" type="presParOf" srcId="{55650CBB-C62A-433C-9073-A529BA1B8921}" destId="{2A8AA6C9-7AA5-4E79-9EED-1CA3E75F1049}" srcOrd="0" destOrd="0" presId="urn:microsoft.com/office/officeart/2005/8/layout/list1"/>
    <dgm:cxn modelId="{9D619B80-FF77-4686-AA6E-D1B093C3B6AE}" type="presParOf" srcId="{55650CBB-C62A-433C-9073-A529BA1B8921}" destId="{9AA32E03-0F78-49BC-BE0D-9F0C251F1D7F}" srcOrd="1" destOrd="0" presId="urn:microsoft.com/office/officeart/2005/8/layout/list1"/>
    <dgm:cxn modelId="{3EED66E7-3E46-41D7-BCF4-095EA29C77AA}" type="presParOf" srcId="{10DE93BA-C823-4A94-94B0-2D5E213CDC11}" destId="{A5E9C983-98BD-4F79-9DD5-DD9346BEDA3D}" srcOrd="1" destOrd="0" presId="urn:microsoft.com/office/officeart/2005/8/layout/list1"/>
    <dgm:cxn modelId="{B6176733-96C3-4E2E-B28C-8C1C9C7E03E6}" type="presParOf" srcId="{10DE93BA-C823-4A94-94B0-2D5E213CDC11}" destId="{69A635FF-3FF3-420A-BDF8-94A06BA62190}" srcOrd="2" destOrd="0" presId="urn:microsoft.com/office/officeart/2005/8/layout/list1"/>
    <dgm:cxn modelId="{676155F7-5C7C-4100-818A-B1C8ED1DB55A}" type="presParOf" srcId="{10DE93BA-C823-4A94-94B0-2D5E213CDC11}" destId="{9D2B603B-0E53-4D90-BCC0-F7DFD95CAD94}" srcOrd="3" destOrd="0" presId="urn:microsoft.com/office/officeart/2005/8/layout/list1"/>
    <dgm:cxn modelId="{E93AAB45-21A4-4C94-946C-A5B10761388D}" type="presParOf" srcId="{10DE93BA-C823-4A94-94B0-2D5E213CDC11}" destId="{91696E8E-6E39-4A1F-A7E8-278A7BEF9CD3}" srcOrd="4" destOrd="0" presId="urn:microsoft.com/office/officeart/2005/8/layout/list1"/>
    <dgm:cxn modelId="{FB4E694C-5915-4F40-ABF0-66163752ECA4}" type="presParOf" srcId="{91696E8E-6E39-4A1F-A7E8-278A7BEF9CD3}" destId="{7B17DF3F-FDBA-4EDB-8936-A45FD7B9D018}" srcOrd="0" destOrd="0" presId="urn:microsoft.com/office/officeart/2005/8/layout/list1"/>
    <dgm:cxn modelId="{F459EA75-66B3-4759-9215-1862195D4582}" type="presParOf" srcId="{91696E8E-6E39-4A1F-A7E8-278A7BEF9CD3}" destId="{D0A065C5-8A5B-4BD9-BA20-ADED34956CD6}" srcOrd="1" destOrd="0" presId="urn:microsoft.com/office/officeart/2005/8/layout/list1"/>
    <dgm:cxn modelId="{29724B9F-519B-420D-B947-90C94E14BB13}" type="presParOf" srcId="{10DE93BA-C823-4A94-94B0-2D5E213CDC11}" destId="{060CDC75-6954-46FF-8A79-98BAD76034E3}" srcOrd="5" destOrd="0" presId="urn:microsoft.com/office/officeart/2005/8/layout/list1"/>
    <dgm:cxn modelId="{D285C9E6-A716-4F36-9260-9999C4033417}" type="presParOf" srcId="{10DE93BA-C823-4A94-94B0-2D5E213CDC11}" destId="{ACBFDC1F-7122-4D2E-9937-B0FD07D246E0}"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386372-D92C-436E-B336-CEAAEA84076C}" type="doc">
      <dgm:prSet loTypeId="urn:microsoft.com/office/officeart/2005/8/layout/process1" loCatId="process" qsTypeId="urn:microsoft.com/office/officeart/2005/8/quickstyle/simple1" qsCatId="simple" csTypeId="urn:microsoft.com/office/officeart/2005/8/colors/accent1_2" csCatId="accent1" phldr="1"/>
      <dgm:spPr/>
    </dgm:pt>
    <dgm:pt modelId="{624EEE9F-4BC9-47BF-93F6-AC92F9E4A225}">
      <dgm:prSet phldrT="[Testo]" custT="1"/>
      <dgm:spPr>
        <a:solidFill>
          <a:srgbClr val="FF9900"/>
        </a:solidFill>
      </dgm:spPr>
      <dgm:t>
        <a:bodyPr/>
        <a:lstStyle/>
        <a:p>
          <a:r>
            <a:rPr lang="it-IT" sz="1200" dirty="0"/>
            <a:t>pianificazione</a:t>
          </a:r>
        </a:p>
      </dgm:t>
    </dgm:pt>
    <dgm:pt modelId="{A5E08EBD-E9B1-4557-BD52-F8C10C596D11}" type="parTrans" cxnId="{E52A1A56-A832-4DB6-AD18-1F74479AA286}">
      <dgm:prSet/>
      <dgm:spPr/>
      <dgm:t>
        <a:bodyPr/>
        <a:lstStyle/>
        <a:p>
          <a:endParaRPr lang="it-IT"/>
        </a:p>
      </dgm:t>
    </dgm:pt>
    <dgm:pt modelId="{ECB98612-DBB7-46F4-9753-F899711D8EF0}" type="sibTrans" cxnId="{E52A1A56-A832-4DB6-AD18-1F74479AA286}">
      <dgm:prSet/>
      <dgm:spPr/>
      <dgm:t>
        <a:bodyPr/>
        <a:lstStyle/>
        <a:p>
          <a:endParaRPr lang="it-IT"/>
        </a:p>
      </dgm:t>
    </dgm:pt>
    <dgm:pt modelId="{4BC8AF59-D227-4D63-B902-C9D6FB15EA46}">
      <dgm:prSet phldrT="[Testo]" custT="1"/>
      <dgm:spPr>
        <a:solidFill>
          <a:schemeClr val="accent6"/>
        </a:solidFill>
      </dgm:spPr>
      <dgm:t>
        <a:bodyPr/>
        <a:lstStyle/>
        <a:p>
          <a:r>
            <a:rPr lang="it-IT" sz="1200" dirty="0"/>
            <a:t>approvvigionamento</a:t>
          </a:r>
        </a:p>
      </dgm:t>
    </dgm:pt>
    <dgm:pt modelId="{8C724EFC-A363-46E5-B944-D939B095B6FE}" type="parTrans" cxnId="{36C33C66-D79A-435C-AE15-45B2070E4752}">
      <dgm:prSet/>
      <dgm:spPr/>
      <dgm:t>
        <a:bodyPr/>
        <a:lstStyle/>
        <a:p>
          <a:endParaRPr lang="it-IT"/>
        </a:p>
      </dgm:t>
    </dgm:pt>
    <dgm:pt modelId="{54885CBC-6A11-4ED3-B0E1-BC43EDF687A5}" type="sibTrans" cxnId="{36C33C66-D79A-435C-AE15-45B2070E4752}">
      <dgm:prSet/>
      <dgm:spPr/>
      <dgm:t>
        <a:bodyPr/>
        <a:lstStyle/>
        <a:p>
          <a:endParaRPr lang="it-IT"/>
        </a:p>
      </dgm:t>
    </dgm:pt>
    <dgm:pt modelId="{39201C43-9F91-4EA3-9A6C-E4A9A77CC746}">
      <dgm:prSet phldrT="[Testo]" custT="1"/>
      <dgm:spPr>
        <a:solidFill>
          <a:schemeClr val="accent6"/>
        </a:solidFill>
      </dgm:spPr>
      <dgm:t>
        <a:bodyPr/>
        <a:lstStyle/>
        <a:p>
          <a:r>
            <a:rPr lang="it-IT" sz="1200" dirty="0"/>
            <a:t>stoccaggio</a:t>
          </a:r>
        </a:p>
      </dgm:t>
    </dgm:pt>
    <dgm:pt modelId="{698D4DE4-6C18-42E5-BD3C-A591DA24873D}" type="parTrans" cxnId="{53B28152-026D-4F84-9D0B-ED05A9EFE7F2}">
      <dgm:prSet/>
      <dgm:spPr/>
      <dgm:t>
        <a:bodyPr/>
        <a:lstStyle/>
        <a:p>
          <a:endParaRPr lang="it-IT"/>
        </a:p>
      </dgm:t>
    </dgm:pt>
    <dgm:pt modelId="{7AA822D1-EB9E-4F00-A230-31EA9F8CAD3A}" type="sibTrans" cxnId="{53B28152-026D-4F84-9D0B-ED05A9EFE7F2}">
      <dgm:prSet/>
      <dgm:spPr/>
      <dgm:t>
        <a:bodyPr/>
        <a:lstStyle/>
        <a:p>
          <a:endParaRPr lang="it-IT"/>
        </a:p>
      </dgm:t>
    </dgm:pt>
    <dgm:pt modelId="{E1E224F8-A118-4B53-99B0-4F4B206646CB}">
      <dgm:prSet custT="1"/>
      <dgm:spPr>
        <a:solidFill>
          <a:schemeClr val="accent6"/>
        </a:solidFill>
      </dgm:spPr>
      <dgm:t>
        <a:bodyPr/>
        <a:lstStyle/>
        <a:p>
          <a:r>
            <a:rPr lang="it-IT" sz="1200" dirty="0"/>
            <a:t>preparazione</a:t>
          </a:r>
        </a:p>
      </dgm:t>
    </dgm:pt>
    <dgm:pt modelId="{FE9B9C32-9E23-46C4-B3A4-3C459AB91619}" type="parTrans" cxnId="{C17BCA05-879F-4CD4-9C10-9207210D4087}">
      <dgm:prSet/>
      <dgm:spPr/>
      <dgm:t>
        <a:bodyPr/>
        <a:lstStyle/>
        <a:p>
          <a:endParaRPr lang="it-IT"/>
        </a:p>
      </dgm:t>
    </dgm:pt>
    <dgm:pt modelId="{BEDA7E01-ACAD-4639-8E63-39F7A2F28573}" type="sibTrans" cxnId="{C17BCA05-879F-4CD4-9C10-9207210D4087}">
      <dgm:prSet/>
      <dgm:spPr/>
      <dgm:t>
        <a:bodyPr/>
        <a:lstStyle/>
        <a:p>
          <a:endParaRPr lang="it-IT"/>
        </a:p>
      </dgm:t>
    </dgm:pt>
    <dgm:pt modelId="{0EBB11EB-8938-4978-A7EA-C33A0C6D1A24}">
      <dgm:prSet/>
      <dgm:spPr>
        <a:solidFill>
          <a:schemeClr val="accent6"/>
        </a:solidFill>
      </dgm:spPr>
      <dgm:t>
        <a:bodyPr/>
        <a:lstStyle/>
        <a:p>
          <a:r>
            <a:rPr lang="it-IT" dirty="0"/>
            <a:t>consumo</a:t>
          </a:r>
        </a:p>
      </dgm:t>
    </dgm:pt>
    <dgm:pt modelId="{DD3E8D9F-793A-4C56-B12A-F80CD56B0498}" type="parTrans" cxnId="{6B0AC3DB-EAEA-46EF-B30E-E4552F4123F9}">
      <dgm:prSet/>
      <dgm:spPr/>
      <dgm:t>
        <a:bodyPr/>
        <a:lstStyle/>
        <a:p>
          <a:endParaRPr lang="it-IT"/>
        </a:p>
      </dgm:t>
    </dgm:pt>
    <dgm:pt modelId="{FBD99C93-0036-46AF-A226-17C30CBCFCAD}" type="sibTrans" cxnId="{6B0AC3DB-EAEA-46EF-B30E-E4552F4123F9}">
      <dgm:prSet/>
      <dgm:spPr/>
      <dgm:t>
        <a:bodyPr/>
        <a:lstStyle/>
        <a:p>
          <a:endParaRPr lang="it-IT"/>
        </a:p>
      </dgm:t>
    </dgm:pt>
    <dgm:pt modelId="{D0D16A5C-E656-466F-9C18-1B7374FC08DC}" type="pres">
      <dgm:prSet presAssocID="{40386372-D92C-436E-B336-CEAAEA84076C}" presName="Name0" presStyleCnt="0">
        <dgm:presLayoutVars>
          <dgm:dir/>
          <dgm:resizeHandles val="exact"/>
        </dgm:presLayoutVars>
      </dgm:prSet>
      <dgm:spPr/>
    </dgm:pt>
    <dgm:pt modelId="{11C2511F-A49A-49BC-A08A-CD8BE06020A9}" type="pres">
      <dgm:prSet presAssocID="{624EEE9F-4BC9-47BF-93F6-AC92F9E4A225}" presName="node" presStyleLbl="node1" presStyleIdx="0" presStyleCnt="5" custScaleX="188189">
        <dgm:presLayoutVars>
          <dgm:bulletEnabled val="1"/>
        </dgm:presLayoutVars>
      </dgm:prSet>
      <dgm:spPr/>
    </dgm:pt>
    <dgm:pt modelId="{8A1E2EE7-E6D9-418E-BC8A-9C62257393FD}" type="pres">
      <dgm:prSet presAssocID="{ECB98612-DBB7-46F4-9753-F899711D8EF0}" presName="sibTrans" presStyleLbl="sibTrans2D1" presStyleIdx="0" presStyleCnt="4"/>
      <dgm:spPr/>
    </dgm:pt>
    <dgm:pt modelId="{FED50FDB-7110-4333-98C6-E6AEBEC1ED3D}" type="pres">
      <dgm:prSet presAssocID="{ECB98612-DBB7-46F4-9753-F899711D8EF0}" presName="connectorText" presStyleLbl="sibTrans2D1" presStyleIdx="0" presStyleCnt="4"/>
      <dgm:spPr/>
    </dgm:pt>
    <dgm:pt modelId="{3086D897-BE55-4232-B061-1D5358FC1CBB}" type="pres">
      <dgm:prSet presAssocID="{4BC8AF59-D227-4D63-B902-C9D6FB15EA46}" presName="node" presStyleLbl="node1" presStyleIdx="1" presStyleCnt="5" custScaleX="278612">
        <dgm:presLayoutVars>
          <dgm:bulletEnabled val="1"/>
        </dgm:presLayoutVars>
      </dgm:prSet>
      <dgm:spPr/>
    </dgm:pt>
    <dgm:pt modelId="{25F569F5-7A14-4967-9759-73200966ABCA}" type="pres">
      <dgm:prSet presAssocID="{54885CBC-6A11-4ED3-B0E1-BC43EDF687A5}" presName="sibTrans" presStyleLbl="sibTrans2D1" presStyleIdx="1" presStyleCnt="4"/>
      <dgm:spPr/>
    </dgm:pt>
    <dgm:pt modelId="{C4110A72-B8E5-4922-86E1-833346FD5E31}" type="pres">
      <dgm:prSet presAssocID="{54885CBC-6A11-4ED3-B0E1-BC43EDF687A5}" presName="connectorText" presStyleLbl="sibTrans2D1" presStyleIdx="1" presStyleCnt="4"/>
      <dgm:spPr/>
    </dgm:pt>
    <dgm:pt modelId="{5AEB702F-7669-4DCB-A197-CC7DD1B38400}" type="pres">
      <dgm:prSet presAssocID="{39201C43-9F91-4EA3-9A6C-E4A9A77CC746}" presName="node" presStyleLbl="node1" presStyleIdx="2" presStyleCnt="5" custScaleX="155324">
        <dgm:presLayoutVars>
          <dgm:bulletEnabled val="1"/>
        </dgm:presLayoutVars>
      </dgm:prSet>
      <dgm:spPr/>
    </dgm:pt>
    <dgm:pt modelId="{4E8A1ECE-F259-47B0-860E-A54C80627795}" type="pres">
      <dgm:prSet presAssocID="{7AA822D1-EB9E-4F00-A230-31EA9F8CAD3A}" presName="sibTrans" presStyleLbl="sibTrans2D1" presStyleIdx="2" presStyleCnt="4"/>
      <dgm:spPr/>
    </dgm:pt>
    <dgm:pt modelId="{22B35301-41E7-446B-924B-8DDC4C7CF829}" type="pres">
      <dgm:prSet presAssocID="{7AA822D1-EB9E-4F00-A230-31EA9F8CAD3A}" presName="connectorText" presStyleLbl="sibTrans2D1" presStyleIdx="2" presStyleCnt="4"/>
      <dgm:spPr/>
    </dgm:pt>
    <dgm:pt modelId="{6BB348BD-7DDB-4BAB-B42A-CB18491ADEAA}" type="pres">
      <dgm:prSet presAssocID="{E1E224F8-A118-4B53-99B0-4F4B206646CB}" presName="node" presStyleLbl="node1" presStyleIdx="3" presStyleCnt="5" custScaleX="195880">
        <dgm:presLayoutVars>
          <dgm:bulletEnabled val="1"/>
        </dgm:presLayoutVars>
      </dgm:prSet>
      <dgm:spPr/>
    </dgm:pt>
    <dgm:pt modelId="{828FC6FF-EB00-42B3-B941-7B467C239594}" type="pres">
      <dgm:prSet presAssocID="{BEDA7E01-ACAD-4639-8E63-39F7A2F28573}" presName="sibTrans" presStyleLbl="sibTrans2D1" presStyleIdx="3" presStyleCnt="4"/>
      <dgm:spPr/>
    </dgm:pt>
    <dgm:pt modelId="{0E04DF94-49A5-4A1D-B473-D6B584F4CEB5}" type="pres">
      <dgm:prSet presAssocID="{BEDA7E01-ACAD-4639-8E63-39F7A2F28573}" presName="connectorText" presStyleLbl="sibTrans2D1" presStyleIdx="3" presStyleCnt="4"/>
      <dgm:spPr/>
    </dgm:pt>
    <dgm:pt modelId="{AAAD9B05-C78B-41A4-999F-AE7FEB334D63}" type="pres">
      <dgm:prSet presAssocID="{0EBB11EB-8938-4978-A7EA-C33A0C6D1A24}" presName="node" presStyleLbl="node1" presStyleIdx="4" presStyleCnt="5" custScaleX="139235">
        <dgm:presLayoutVars>
          <dgm:bulletEnabled val="1"/>
        </dgm:presLayoutVars>
      </dgm:prSet>
      <dgm:spPr/>
    </dgm:pt>
  </dgm:ptLst>
  <dgm:cxnLst>
    <dgm:cxn modelId="{C17BCA05-879F-4CD4-9C10-9207210D4087}" srcId="{40386372-D92C-436E-B336-CEAAEA84076C}" destId="{E1E224F8-A118-4B53-99B0-4F4B206646CB}" srcOrd="3" destOrd="0" parTransId="{FE9B9C32-9E23-46C4-B3A4-3C459AB91619}" sibTransId="{BEDA7E01-ACAD-4639-8E63-39F7A2F28573}"/>
    <dgm:cxn modelId="{204AD611-C8A9-46CE-8BD2-223EC7B16731}" type="presOf" srcId="{0EBB11EB-8938-4978-A7EA-C33A0C6D1A24}" destId="{AAAD9B05-C78B-41A4-999F-AE7FEB334D63}" srcOrd="0" destOrd="0" presId="urn:microsoft.com/office/officeart/2005/8/layout/process1"/>
    <dgm:cxn modelId="{4F72571E-AC88-4067-A4A4-7E9B358B0FFA}" type="presOf" srcId="{54885CBC-6A11-4ED3-B0E1-BC43EDF687A5}" destId="{25F569F5-7A14-4967-9759-73200966ABCA}" srcOrd="0" destOrd="0" presId="urn:microsoft.com/office/officeart/2005/8/layout/process1"/>
    <dgm:cxn modelId="{9549DD1F-E412-457E-B17C-509024D6B45D}" type="presOf" srcId="{4BC8AF59-D227-4D63-B902-C9D6FB15EA46}" destId="{3086D897-BE55-4232-B061-1D5358FC1CBB}" srcOrd="0" destOrd="0" presId="urn:microsoft.com/office/officeart/2005/8/layout/process1"/>
    <dgm:cxn modelId="{D256FB26-6ABA-454E-A059-C7BB525110BD}" type="presOf" srcId="{39201C43-9F91-4EA3-9A6C-E4A9A77CC746}" destId="{5AEB702F-7669-4DCB-A197-CC7DD1B38400}" srcOrd="0" destOrd="0" presId="urn:microsoft.com/office/officeart/2005/8/layout/process1"/>
    <dgm:cxn modelId="{DD2E9060-2ABB-4A6E-8E08-EC5FF92FADEE}" type="presOf" srcId="{40386372-D92C-436E-B336-CEAAEA84076C}" destId="{D0D16A5C-E656-466F-9C18-1B7374FC08DC}" srcOrd="0" destOrd="0" presId="urn:microsoft.com/office/officeart/2005/8/layout/process1"/>
    <dgm:cxn modelId="{47BB9662-0D38-44C7-B92A-FA8B0907F865}" type="presOf" srcId="{54885CBC-6A11-4ED3-B0E1-BC43EDF687A5}" destId="{C4110A72-B8E5-4922-86E1-833346FD5E31}" srcOrd="1" destOrd="0" presId="urn:microsoft.com/office/officeart/2005/8/layout/process1"/>
    <dgm:cxn modelId="{36C33C66-D79A-435C-AE15-45B2070E4752}" srcId="{40386372-D92C-436E-B336-CEAAEA84076C}" destId="{4BC8AF59-D227-4D63-B902-C9D6FB15EA46}" srcOrd="1" destOrd="0" parTransId="{8C724EFC-A363-46E5-B944-D939B095B6FE}" sibTransId="{54885CBC-6A11-4ED3-B0E1-BC43EDF687A5}"/>
    <dgm:cxn modelId="{78F0C848-4906-4F06-8509-850503F2C425}" type="presOf" srcId="{BEDA7E01-ACAD-4639-8E63-39F7A2F28573}" destId="{828FC6FF-EB00-42B3-B941-7B467C239594}" srcOrd="0" destOrd="0" presId="urn:microsoft.com/office/officeart/2005/8/layout/process1"/>
    <dgm:cxn modelId="{53B28152-026D-4F84-9D0B-ED05A9EFE7F2}" srcId="{40386372-D92C-436E-B336-CEAAEA84076C}" destId="{39201C43-9F91-4EA3-9A6C-E4A9A77CC746}" srcOrd="2" destOrd="0" parTransId="{698D4DE4-6C18-42E5-BD3C-A591DA24873D}" sibTransId="{7AA822D1-EB9E-4F00-A230-31EA9F8CAD3A}"/>
    <dgm:cxn modelId="{116F2F55-9BAC-42BE-9728-DF2E7A4703CE}" type="presOf" srcId="{7AA822D1-EB9E-4F00-A230-31EA9F8CAD3A}" destId="{4E8A1ECE-F259-47B0-860E-A54C80627795}" srcOrd="0" destOrd="0" presId="urn:microsoft.com/office/officeart/2005/8/layout/process1"/>
    <dgm:cxn modelId="{E52A1A56-A832-4DB6-AD18-1F74479AA286}" srcId="{40386372-D92C-436E-B336-CEAAEA84076C}" destId="{624EEE9F-4BC9-47BF-93F6-AC92F9E4A225}" srcOrd="0" destOrd="0" parTransId="{A5E08EBD-E9B1-4557-BD52-F8C10C596D11}" sibTransId="{ECB98612-DBB7-46F4-9753-F899711D8EF0}"/>
    <dgm:cxn modelId="{362F0E81-6EBD-4071-93A8-C644D06929DF}" type="presOf" srcId="{E1E224F8-A118-4B53-99B0-4F4B206646CB}" destId="{6BB348BD-7DDB-4BAB-B42A-CB18491ADEAA}" srcOrd="0" destOrd="0" presId="urn:microsoft.com/office/officeart/2005/8/layout/process1"/>
    <dgm:cxn modelId="{40BC70AC-AF4A-413D-8B93-9C6D9A8159C9}" type="presOf" srcId="{624EEE9F-4BC9-47BF-93F6-AC92F9E4A225}" destId="{11C2511F-A49A-49BC-A08A-CD8BE06020A9}" srcOrd="0" destOrd="0" presId="urn:microsoft.com/office/officeart/2005/8/layout/process1"/>
    <dgm:cxn modelId="{245557C1-A2C5-4589-832A-CE243F71704D}" type="presOf" srcId="{ECB98612-DBB7-46F4-9753-F899711D8EF0}" destId="{8A1E2EE7-E6D9-418E-BC8A-9C62257393FD}" srcOrd="0" destOrd="0" presId="urn:microsoft.com/office/officeart/2005/8/layout/process1"/>
    <dgm:cxn modelId="{F66435D7-9D90-4FFB-86D5-248756601E2E}" type="presOf" srcId="{ECB98612-DBB7-46F4-9753-F899711D8EF0}" destId="{FED50FDB-7110-4333-98C6-E6AEBEC1ED3D}" srcOrd="1" destOrd="0" presId="urn:microsoft.com/office/officeart/2005/8/layout/process1"/>
    <dgm:cxn modelId="{6B0AC3DB-EAEA-46EF-B30E-E4552F4123F9}" srcId="{40386372-D92C-436E-B336-CEAAEA84076C}" destId="{0EBB11EB-8938-4978-A7EA-C33A0C6D1A24}" srcOrd="4" destOrd="0" parTransId="{DD3E8D9F-793A-4C56-B12A-F80CD56B0498}" sibTransId="{FBD99C93-0036-46AF-A226-17C30CBCFCAD}"/>
    <dgm:cxn modelId="{2924B5E2-31C4-4F18-90B2-533D38A9D5D8}" type="presOf" srcId="{7AA822D1-EB9E-4F00-A230-31EA9F8CAD3A}" destId="{22B35301-41E7-446B-924B-8DDC4C7CF829}" srcOrd="1" destOrd="0" presId="urn:microsoft.com/office/officeart/2005/8/layout/process1"/>
    <dgm:cxn modelId="{D3CBC6F7-EF9F-41CC-A141-20F16460BDB3}" type="presOf" srcId="{BEDA7E01-ACAD-4639-8E63-39F7A2F28573}" destId="{0E04DF94-49A5-4A1D-B473-D6B584F4CEB5}" srcOrd="1" destOrd="0" presId="urn:microsoft.com/office/officeart/2005/8/layout/process1"/>
    <dgm:cxn modelId="{A9D97681-5C4E-4342-A409-D69EBF27C02A}" type="presParOf" srcId="{D0D16A5C-E656-466F-9C18-1B7374FC08DC}" destId="{11C2511F-A49A-49BC-A08A-CD8BE06020A9}" srcOrd="0" destOrd="0" presId="urn:microsoft.com/office/officeart/2005/8/layout/process1"/>
    <dgm:cxn modelId="{09012D3C-47A1-4F66-8BD8-54522D2464C9}" type="presParOf" srcId="{D0D16A5C-E656-466F-9C18-1B7374FC08DC}" destId="{8A1E2EE7-E6D9-418E-BC8A-9C62257393FD}" srcOrd="1" destOrd="0" presId="urn:microsoft.com/office/officeart/2005/8/layout/process1"/>
    <dgm:cxn modelId="{1C269BD5-D36C-4FE1-AD4D-DFB0BF1F76C7}" type="presParOf" srcId="{8A1E2EE7-E6D9-418E-BC8A-9C62257393FD}" destId="{FED50FDB-7110-4333-98C6-E6AEBEC1ED3D}" srcOrd="0" destOrd="0" presId="urn:microsoft.com/office/officeart/2005/8/layout/process1"/>
    <dgm:cxn modelId="{E862A85B-54CE-463E-BA69-17C0015D63A5}" type="presParOf" srcId="{D0D16A5C-E656-466F-9C18-1B7374FC08DC}" destId="{3086D897-BE55-4232-B061-1D5358FC1CBB}" srcOrd="2" destOrd="0" presId="urn:microsoft.com/office/officeart/2005/8/layout/process1"/>
    <dgm:cxn modelId="{E37AB863-8A97-4989-9B55-6375AA76F01D}" type="presParOf" srcId="{D0D16A5C-E656-466F-9C18-1B7374FC08DC}" destId="{25F569F5-7A14-4967-9759-73200966ABCA}" srcOrd="3" destOrd="0" presId="urn:microsoft.com/office/officeart/2005/8/layout/process1"/>
    <dgm:cxn modelId="{B2B82461-4025-4323-B28E-FB6B966DA1D0}" type="presParOf" srcId="{25F569F5-7A14-4967-9759-73200966ABCA}" destId="{C4110A72-B8E5-4922-86E1-833346FD5E31}" srcOrd="0" destOrd="0" presId="urn:microsoft.com/office/officeart/2005/8/layout/process1"/>
    <dgm:cxn modelId="{10C0FD50-CE25-477A-9A34-3DED2D10BCBE}" type="presParOf" srcId="{D0D16A5C-E656-466F-9C18-1B7374FC08DC}" destId="{5AEB702F-7669-4DCB-A197-CC7DD1B38400}" srcOrd="4" destOrd="0" presId="urn:microsoft.com/office/officeart/2005/8/layout/process1"/>
    <dgm:cxn modelId="{2708CFB5-264F-4CE2-88B3-698096FFB115}" type="presParOf" srcId="{D0D16A5C-E656-466F-9C18-1B7374FC08DC}" destId="{4E8A1ECE-F259-47B0-860E-A54C80627795}" srcOrd="5" destOrd="0" presId="urn:microsoft.com/office/officeart/2005/8/layout/process1"/>
    <dgm:cxn modelId="{1A3A058F-8313-4DAF-B5EE-0DF610B42D5F}" type="presParOf" srcId="{4E8A1ECE-F259-47B0-860E-A54C80627795}" destId="{22B35301-41E7-446B-924B-8DDC4C7CF829}" srcOrd="0" destOrd="0" presId="urn:microsoft.com/office/officeart/2005/8/layout/process1"/>
    <dgm:cxn modelId="{EFA2BD8C-5381-4FF2-84D7-CDA1A7007CB1}" type="presParOf" srcId="{D0D16A5C-E656-466F-9C18-1B7374FC08DC}" destId="{6BB348BD-7DDB-4BAB-B42A-CB18491ADEAA}" srcOrd="6" destOrd="0" presId="urn:microsoft.com/office/officeart/2005/8/layout/process1"/>
    <dgm:cxn modelId="{042B2BCD-08B9-49C6-9239-402C32D9E825}" type="presParOf" srcId="{D0D16A5C-E656-466F-9C18-1B7374FC08DC}" destId="{828FC6FF-EB00-42B3-B941-7B467C239594}" srcOrd="7" destOrd="0" presId="urn:microsoft.com/office/officeart/2005/8/layout/process1"/>
    <dgm:cxn modelId="{72B486B8-58B0-412B-A59D-AA71F87F36CE}" type="presParOf" srcId="{828FC6FF-EB00-42B3-B941-7B467C239594}" destId="{0E04DF94-49A5-4A1D-B473-D6B584F4CEB5}" srcOrd="0" destOrd="0" presId="urn:microsoft.com/office/officeart/2005/8/layout/process1"/>
    <dgm:cxn modelId="{12D2BAB6-1AA0-4F8C-AEA9-41CF5A147832}" type="presParOf" srcId="{D0D16A5C-E656-466F-9C18-1B7374FC08DC}" destId="{AAAD9B05-C78B-41A4-999F-AE7FEB334D63}"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6FA9D8-FA6E-42D9-9DDB-928993EB211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13A0C92B-CFD4-486E-86C8-7FDD2D154783}">
      <dgm:prSet phldrT="[Testo]"/>
      <dgm:spPr/>
      <dgm:t>
        <a:bodyPr/>
        <a:lstStyle/>
        <a:p>
          <a:r>
            <a:rPr lang="it-IT" dirty="0">
              <a:latin typeface="Arial" panose="020B0604020202020204" pitchFamily="34" charset="0"/>
              <a:cs typeface="Arial" panose="020B0604020202020204" pitchFamily="34" charset="0"/>
            </a:rPr>
            <a:t>Ulteriori indicatori</a:t>
          </a:r>
        </a:p>
      </dgm:t>
    </dgm:pt>
    <dgm:pt modelId="{638BEEC1-7CE5-4A61-9A28-B30F72BDFE4E}" type="parTrans" cxnId="{339761F2-63DD-4916-ADF0-64601C210328}">
      <dgm:prSet/>
      <dgm:spPr/>
      <dgm:t>
        <a:bodyPr/>
        <a:lstStyle/>
        <a:p>
          <a:endParaRPr lang="it-IT">
            <a:latin typeface="Arial" panose="020B0604020202020204" pitchFamily="34" charset="0"/>
            <a:cs typeface="Arial" panose="020B0604020202020204" pitchFamily="34" charset="0"/>
          </a:endParaRPr>
        </a:p>
      </dgm:t>
    </dgm:pt>
    <dgm:pt modelId="{E3A261BA-0C4B-4CA2-8450-9E7A558DF7A0}" type="sibTrans" cxnId="{339761F2-63DD-4916-ADF0-64601C210328}">
      <dgm:prSet/>
      <dgm:spPr/>
      <dgm:t>
        <a:bodyPr/>
        <a:lstStyle/>
        <a:p>
          <a:endParaRPr lang="it-IT">
            <a:latin typeface="Arial" panose="020B0604020202020204" pitchFamily="34" charset="0"/>
            <a:cs typeface="Arial" panose="020B0604020202020204" pitchFamily="34" charset="0"/>
          </a:endParaRPr>
        </a:p>
      </dgm:t>
    </dgm:pt>
    <dgm:pt modelId="{1DC43B9C-D83B-4C85-8B60-48131DFE6A09}">
      <dgm:prSet phldrT="[Testo]"/>
      <dgm:spPr/>
      <dgm:t>
        <a:bodyPr/>
        <a:lstStyle/>
        <a:p>
          <a:r>
            <a:rPr lang="it-IT" dirty="0">
              <a:latin typeface="Arial" panose="020B0604020202020204" pitchFamily="34" charset="0"/>
              <a:cs typeface="Arial" panose="020B0604020202020204" pitchFamily="34" charset="0"/>
            </a:rPr>
            <a:t>Miglioramento delle misurazioni</a:t>
          </a:r>
        </a:p>
      </dgm:t>
    </dgm:pt>
    <dgm:pt modelId="{D09AD5E8-8F3F-4EC6-9CD7-8F621CBE6459}" type="parTrans" cxnId="{97D3F7E7-8E30-4886-B742-3307274C218E}">
      <dgm:prSet/>
      <dgm:spPr/>
      <dgm:t>
        <a:bodyPr/>
        <a:lstStyle/>
        <a:p>
          <a:endParaRPr lang="it-IT">
            <a:latin typeface="Arial" panose="020B0604020202020204" pitchFamily="34" charset="0"/>
            <a:cs typeface="Arial" panose="020B0604020202020204" pitchFamily="34" charset="0"/>
          </a:endParaRPr>
        </a:p>
      </dgm:t>
    </dgm:pt>
    <dgm:pt modelId="{3F3BC8AB-8D16-4988-A94E-FB845B942D55}" type="sibTrans" cxnId="{97D3F7E7-8E30-4886-B742-3307274C218E}">
      <dgm:prSet/>
      <dgm:spPr/>
      <dgm:t>
        <a:bodyPr/>
        <a:lstStyle/>
        <a:p>
          <a:endParaRPr lang="it-IT">
            <a:latin typeface="Arial" panose="020B0604020202020204" pitchFamily="34" charset="0"/>
            <a:cs typeface="Arial" panose="020B0604020202020204" pitchFamily="34" charset="0"/>
          </a:endParaRPr>
        </a:p>
      </dgm:t>
    </dgm:pt>
    <dgm:pt modelId="{ADA5A1C0-44EE-4928-9BCC-E12BBD5BE49F}">
      <dgm:prSet/>
      <dgm:spPr/>
      <dgm:t>
        <a:bodyPr/>
        <a:lstStyle/>
        <a:p>
          <a:r>
            <a:rPr lang="it-IT" dirty="0">
              <a:latin typeface="Arial" panose="020B0604020202020204" pitchFamily="34" charset="0"/>
              <a:cs typeface="Arial" panose="020B0604020202020204" pitchFamily="34" charset="0"/>
            </a:rPr>
            <a:t>Posizionamento Italia verso paesi europei</a:t>
          </a:r>
        </a:p>
      </dgm:t>
    </dgm:pt>
    <dgm:pt modelId="{C8B49812-C9D8-4AB9-95F0-C89072B0E607}" type="parTrans" cxnId="{68B32411-233F-4538-919B-016AE195D1D2}">
      <dgm:prSet/>
      <dgm:spPr/>
      <dgm:t>
        <a:bodyPr/>
        <a:lstStyle/>
        <a:p>
          <a:endParaRPr lang="it-IT">
            <a:latin typeface="Arial" panose="020B0604020202020204" pitchFamily="34" charset="0"/>
            <a:cs typeface="Arial" panose="020B0604020202020204" pitchFamily="34" charset="0"/>
          </a:endParaRPr>
        </a:p>
      </dgm:t>
    </dgm:pt>
    <dgm:pt modelId="{1BCF2D14-0A49-4CE1-85EC-7DF3EA7ED0CC}" type="sibTrans" cxnId="{68B32411-233F-4538-919B-016AE195D1D2}">
      <dgm:prSet/>
      <dgm:spPr/>
      <dgm:t>
        <a:bodyPr/>
        <a:lstStyle/>
        <a:p>
          <a:endParaRPr lang="it-IT">
            <a:latin typeface="Arial" panose="020B0604020202020204" pitchFamily="34" charset="0"/>
            <a:cs typeface="Arial" panose="020B0604020202020204" pitchFamily="34" charset="0"/>
          </a:endParaRPr>
        </a:p>
      </dgm:t>
    </dgm:pt>
    <dgm:pt modelId="{0A740340-7205-45FF-8D25-25E13D2E5799}">
      <dgm:prSet/>
      <dgm:spPr/>
      <dgm:t>
        <a:bodyPr/>
        <a:lstStyle/>
        <a:p>
          <a:r>
            <a:rPr lang="it-IT" dirty="0">
              <a:latin typeface="Arial" panose="020B0604020202020204" pitchFamily="34" charset="0"/>
              <a:cs typeface="Arial" panose="020B0604020202020204" pitchFamily="34" charset="0"/>
            </a:rPr>
            <a:t>la propensione allo spreco: spreco su acquisti</a:t>
          </a:r>
        </a:p>
      </dgm:t>
    </dgm:pt>
    <dgm:pt modelId="{17397A68-46F1-456B-927C-DA42C772063B}" type="parTrans" cxnId="{DF8C8131-1A3E-4690-862F-D9DFC7F5A784}">
      <dgm:prSet/>
      <dgm:spPr/>
      <dgm:t>
        <a:bodyPr/>
        <a:lstStyle/>
        <a:p>
          <a:endParaRPr lang="it-IT">
            <a:latin typeface="Arial" panose="020B0604020202020204" pitchFamily="34" charset="0"/>
            <a:cs typeface="Arial" panose="020B0604020202020204" pitchFamily="34" charset="0"/>
          </a:endParaRPr>
        </a:p>
      </dgm:t>
    </dgm:pt>
    <dgm:pt modelId="{3B94EC4E-EF40-49BC-8E7D-68EF61FC7B10}" type="sibTrans" cxnId="{DF8C8131-1A3E-4690-862F-D9DFC7F5A784}">
      <dgm:prSet/>
      <dgm:spPr/>
      <dgm:t>
        <a:bodyPr/>
        <a:lstStyle/>
        <a:p>
          <a:endParaRPr lang="it-IT">
            <a:latin typeface="Arial" panose="020B0604020202020204" pitchFamily="34" charset="0"/>
            <a:cs typeface="Arial" panose="020B0604020202020204" pitchFamily="34" charset="0"/>
          </a:endParaRPr>
        </a:p>
      </dgm:t>
    </dgm:pt>
    <dgm:pt modelId="{1A8BA6C9-E641-411F-A144-B580667551BA}">
      <dgm:prSet/>
      <dgm:spPr/>
      <dgm:t>
        <a:bodyPr/>
        <a:lstStyle/>
        <a:p>
          <a:r>
            <a:rPr lang="it-IT" dirty="0">
              <a:latin typeface="Arial" panose="020B0604020202020204" pitchFamily="34" charset="0"/>
              <a:cs typeface="Arial" panose="020B0604020202020204" pitchFamily="34" charset="0"/>
            </a:rPr>
            <a:t>Il valore economico dello spreco </a:t>
          </a:r>
        </a:p>
      </dgm:t>
    </dgm:pt>
    <dgm:pt modelId="{7C830405-B545-4ABC-B47C-12AA2806DF98}" type="parTrans" cxnId="{0C47A284-A7CE-4B70-BC42-0E14047D0E68}">
      <dgm:prSet/>
      <dgm:spPr/>
      <dgm:t>
        <a:bodyPr/>
        <a:lstStyle/>
        <a:p>
          <a:endParaRPr lang="it-IT">
            <a:latin typeface="Arial" panose="020B0604020202020204" pitchFamily="34" charset="0"/>
            <a:cs typeface="Arial" panose="020B0604020202020204" pitchFamily="34" charset="0"/>
          </a:endParaRPr>
        </a:p>
      </dgm:t>
    </dgm:pt>
    <dgm:pt modelId="{FC902443-2D0B-45F1-94DD-AD0CB4302114}" type="sibTrans" cxnId="{0C47A284-A7CE-4B70-BC42-0E14047D0E68}">
      <dgm:prSet/>
      <dgm:spPr/>
      <dgm:t>
        <a:bodyPr/>
        <a:lstStyle/>
        <a:p>
          <a:endParaRPr lang="it-IT">
            <a:latin typeface="Arial" panose="020B0604020202020204" pitchFamily="34" charset="0"/>
            <a:cs typeface="Arial" panose="020B0604020202020204" pitchFamily="34" charset="0"/>
          </a:endParaRPr>
        </a:p>
      </dgm:t>
    </dgm:pt>
    <dgm:pt modelId="{FDF20A8F-4DA9-424C-ACB7-D29C710ED437}">
      <dgm:prSet/>
      <dgm:spPr/>
      <dgm:t>
        <a:bodyPr/>
        <a:lstStyle/>
        <a:p>
          <a:r>
            <a:rPr lang="it-IT" dirty="0">
              <a:latin typeface="Arial" panose="020B0604020202020204" pitchFamily="34" charset="0"/>
              <a:cs typeface="Arial" panose="020B0604020202020204" pitchFamily="34" charset="0"/>
            </a:rPr>
            <a:t>approfondire le categorie alimentari</a:t>
          </a:r>
        </a:p>
      </dgm:t>
    </dgm:pt>
    <dgm:pt modelId="{55513CAA-5907-4CFC-AFFB-77E4F6617619}" type="parTrans" cxnId="{2FAE8028-5870-473A-9BDC-A24F3693F613}">
      <dgm:prSet/>
      <dgm:spPr/>
      <dgm:t>
        <a:bodyPr/>
        <a:lstStyle/>
        <a:p>
          <a:endParaRPr lang="it-IT">
            <a:latin typeface="Arial" panose="020B0604020202020204" pitchFamily="34" charset="0"/>
            <a:cs typeface="Arial" panose="020B0604020202020204" pitchFamily="34" charset="0"/>
          </a:endParaRPr>
        </a:p>
      </dgm:t>
    </dgm:pt>
    <dgm:pt modelId="{0A06476E-C7BA-465F-9F06-3DFD4BA41079}" type="sibTrans" cxnId="{2FAE8028-5870-473A-9BDC-A24F3693F613}">
      <dgm:prSet/>
      <dgm:spPr/>
      <dgm:t>
        <a:bodyPr/>
        <a:lstStyle/>
        <a:p>
          <a:endParaRPr lang="it-IT">
            <a:latin typeface="Arial" panose="020B0604020202020204" pitchFamily="34" charset="0"/>
            <a:cs typeface="Arial" panose="020B0604020202020204" pitchFamily="34" charset="0"/>
          </a:endParaRPr>
        </a:p>
      </dgm:t>
    </dgm:pt>
    <dgm:pt modelId="{B6711EDE-7040-469B-829D-F2A2809CFD8E}">
      <dgm:prSet/>
      <dgm:spPr/>
      <dgm:t>
        <a:bodyPr/>
        <a:lstStyle/>
        <a:p>
          <a:r>
            <a:rPr lang="it-IT" dirty="0">
              <a:latin typeface="Arial" panose="020B0604020202020204" pitchFamily="34" charset="0"/>
              <a:cs typeface="Arial" panose="020B0604020202020204" pitchFamily="34" charset="0"/>
            </a:rPr>
            <a:t>Periodicità dell’indagine per il monitoraggio</a:t>
          </a:r>
        </a:p>
      </dgm:t>
    </dgm:pt>
    <dgm:pt modelId="{FD6F2AE8-9186-4F0E-B044-0C3F0750F56C}" type="parTrans" cxnId="{F9909A7D-62AE-4727-A479-7BB228E6AE51}">
      <dgm:prSet/>
      <dgm:spPr/>
      <dgm:t>
        <a:bodyPr/>
        <a:lstStyle/>
        <a:p>
          <a:endParaRPr lang="it-IT">
            <a:latin typeface="Arial" panose="020B0604020202020204" pitchFamily="34" charset="0"/>
            <a:cs typeface="Arial" panose="020B0604020202020204" pitchFamily="34" charset="0"/>
          </a:endParaRPr>
        </a:p>
      </dgm:t>
    </dgm:pt>
    <dgm:pt modelId="{0832DA0F-DDE5-43A7-B13B-1CE393DCFDE5}" type="sibTrans" cxnId="{F9909A7D-62AE-4727-A479-7BB228E6AE51}">
      <dgm:prSet/>
      <dgm:spPr/>
      <dgm:t>
        <a:bodyPr/>
        <a:lstStyle/>
        <a:p>
          <a:endParaRPr lang="it-IT">
            <a:latin typeface="Arial" panose="020B0604020202020204" pitchFamily="34" charset="0"/>
            <a:cs typeface="Arial" panose="020B0604020202020204" pitchFamily="34" charset="0"/>
          </a:endParaRPr>
        </a:p>
      </dgm:t>
    </dgm:pt>
    <dgm:pt modelId="{BF30002C-B2C4-4D91-A1B9-975F74CD5073}">
      <dgm:prSet/>
      <dgm:spPr/>
      <dgm:t>
        <a:bodyPr/>
        <a:lstStyle/>
        <a:p>
          <a:r>
            <a:rPr lang="it-IT">
              <a:latin typeface="Arial" panose="020B0604020202020204" pitchFamily="34" charset="0"/>
              <a:cs typeface="Arial" panose="020B0604020202020204" pitchFamily="34" charset="0"/>
            </a:rPr>
            <a:t>Verifica modello comportamentale</a:t>
          </a:r>
          <a:endParaRPr lang="it-IT" dirty="0">
            <a:latin typeface="Arial" panose="020B0604020202020204" pitchFamily="34" charset="0"/>
            <a:cs typeface="Arial" panose="020B0604020202020204" pitchFamily="34" charset="0"/>
          </a:endParaRPr>
        </a:p>
      </dgm:t>
    </dgm:pt>
    <dgm:pt modelId="{446639AA-1AE7-4A9E-A1B5-4EBC87CBABF9}" type="parTrans" cxnId="{DD26B7D5-6923-4485-A2A3-8452A8C8B7F2}">
      <dgm:prSet/>
      <dgm:spPr/>
      <dgm:t>
        <a:bodyPr/>
        <a:lstStyle/>
        <a:p>
          <a:endParaRPr lang="it-IT"/>
        </a:p>
      </dgm:t>
    </dgm:pt>
    <dgm:pt modelId="{7EC4AFFF-2803-44EE-B89C-73012FF70BA9}" type="sibTrans" cxnId="{DD26B7D5-6923-4485-A2A3-8452A8C8B7F2}">
      <dgm:prSet/>
      <dgm:spPr/>
      <dgm:t>
        <a:bodyPr/>
        <a:lstStyle/>
        <a:p>
          <a:endParaRPr lang="it-IT"/>
        </a:p>
      </dgm:t>
    </dgm:pt>
    <dgm:pt modelId="{90016914-37E6-464C-9C6E-B324FE2DDAC8}">
      <dgm:prSet/>
      <dgm:spPr/>
      <dgm:t>
        <a:bodyPr/>
        <a:lstStyle/>
        <a:p>
          <a:r>
            <a:rPr lang="it-IT">
              <a:latin typeface="Arial" panose="020B0604020202020204" pitchFamily="34" charset="0"/>
              <a:cs typeface="Arial" panose="020B0604020202020204" pitchFamily="34" charset="0"/>
            </a:rPr>
            <a:t>quali relazioni valgono in Italia?</a:t>
          </a:r>
          <a:endParaRPr lang="it-IT"/>
        </a:p>
      </dgm:t>
    </dgm:pt>
    <dgm:pt modelId="{0E51F201-3A17-4070-823A-13EE91086D65}" type="parTrans" cxnId="{53F19A31-A056-4D0B-8D11-D6618DE49BF3}">
      <dgm:prSet/>
      <dgm:spPr/>
      <dgm:t>
        <a:bodyPr/>
        <a:lstStyle/>
        <a:p>
          <a:endParaRPr lang="it-IT"/>
        </a:p>
      </dgm:t>
    </dgm:pt>
    <dgm:pt modelId="{CB9F3B64-DF8F-4DEC-B715-B0494B891C91}" type="sibTrans" cxnId="{53F19A31-A056-4D0B-8D11-D6618DE49BF3}">
      <dgm:prSet/>
      <dgm:spPr/>
      <dgm:t>
        <a:bodyPr/>
        <a:lstStyle/>
        <a:p>
          <a:endParaRPr lang="it-IT"/>
        </a:p>
      </dgm:t>
    </dgm:pt>
    <dgm:pt modelId="{00C55CE8-E6A6-4536-B1E1-13BE2AD3A38C}">
      <dgm:prSet/>
      <dgm:spPr/>
      <dgm:t>
        <a:bodyPr/>
        <a:lstStyle/>
        <a:p>
          <a:r>
            <a:rPr lang="it-IT" dirty="0">
              <a:latin typeface="Arial" panose="020B0604020202020204" pitchFamily="34" charset="0"/>
              <a:cs typeface="Arial" panose="020B0604020202020204" pitchFamily="34" charset="0"/>
            </a:rPr>
            <a:t>quali interventi e </a:t>
          </a:r>
          <a:r>
            <a:rPr lang="it-IT" i="1" dirty="0">
              <a:latin typeface="Arial" panose="020B0604020202020204" pitchFamily="34" charset="0"/>
              <a:cs typeface="Arial" panose="020B0604020202020204" pitchFamily="34" charset="0"/>
            </a:rPr>
            <a:t>policy</a:t>
          </a:r>
          <a:r>
            <a:rPr lang="it-IT" dirty="0">
              <a:latin typeface="Arial" panose="020B0604020202020204" pitchFamily="34" charset="0"/>
              <a:cs typeface="Arial" panose="020B0604020202020204" pitchFamily="34" charset="0"/>
            </a:rPr>
            <a:t> di sensibilizzazione alla prevenzione?</a:t>
          </a:r>
        </a:p>
      </dgm:t>
    </dgm:pt>
    <dgm:pt modelId="{811D017B-F41A-4468-98E2-D2AF44BC69E9}" type="parTrans" cxnId="{AE39C2B9-9166-42D0-93DF-6CB924F08ED0}">
      <dgm:prSet/>
      <dgm:spPr/>
      <dgm:t>
        <a:bodyPr/>
        <a:lstStyle/>
        <a:p>
          <a:endParaRPr lang="it-IT"/>
        </a:p>
      </dgm:t>
    </dgm:pt>
    <dgm:pt modelId="{B70A65E1-A6FF-47DF-A204-172678D344D9}" type="sibTrans" cxnId="{AE39C2B9-9166-42D0-93DF-6CB924F08ED0}">
      <dgm:prSet/>
      <dgm:spPr/>
      <dgm:t>
        <a:bodyPr/>
        <a:lstStyle/>
        <a:p>
          <a:endParaRPr lang="it-IT"/>
        </a:p>
      </dgm:t>
    </dgm:pt>
    <dgm:pt modelId="{61DA670C-B00D-43BC-8735-C1042E19A07A}">
      <dgm:prSet/>
      <dgm:spPr/>
      <dgm:t>
        <a:bodyPr/>
        <a:lstStyle/>
        <a:p>
          <a:r>
            <a:rPr lang="it-IT" dirty="0"/>
            <a:t>similitudini e differenze</a:t>
          </a:r>
        </a:p>
      </dgm:t>
    </dgm:pt>
    <dgm:pt modelId="{1DB66546-D58F-4F23-889E-90D8B0140D56}" type="parTrans" cxnId="{9EE0753C-41CC-42CF-A7D8-54F0B037BC14}">
      <dgm:prSet/>
      <dgm:spPr/>
      <dgm:t>
        <a:bodyPr/>
        <a:lstStyle/>
        <a:p>
          <a:endParaRPr lang="it-IT"/>
        </a:p>
      </dgm:t>
    </dgm:pt>
    <dgm:pt modelId="{DA6E7E2E-595E-482D-8FC2-24BD5672E722}" type="sibTrans" cxnId="{9EE0753C-41CC-42CF-A7D8-54F0B037BC14}">
      <dgm:prSet/>
      <dgm:spPr/>
      <dgm:t>
        <a:bodyPr/>
        <a:lstStyle/>
        <a:p>
          <a:endParaRPr lang="it-IT"/>
        </a:p>
      </dgm:t>
    </dgm:pt>
    <dgm:pt modelId="{0A5B39AC-5E8E-42BB-8D4A-5EFEA40D8B4F}">
      <dgm:prSet/>
      <dgm:spPr/>
      <dgm:t>
        <a:bodyPr/>
        <a:lstStyle/>
        <a:p>
          <a:r>
            <a:rPr lang="it-IT" dirty="0"/>
            <a:t>Programmazione delle future indagini di campo</a:t>
          </a:r>
        </a:p>
      </dgm:t>
    </dgm:pt>
    <dgm:pt modelId="{D5905A3F-FFC8-4AE8-B68A-38F07E8FFF07}" type="parTrans" cxnId="{7728DF00-28D9-4710-9E8D-3795D5D7A64D}">
      <dgm:prSet/>
      <dgm:spPr/>
      <dgm:t>
        <a:bodyPr/>
        <a:lstStyle/>
        <a:p>
          <a:endParaRPr lang="it-IT"/>
        </a:p>
      </dgm:t>
    </dgm:pt>
    <dgm:pt modelId="{8D8D89FA-E394-4A00-964A-0F53DD944BDE}" type="sibTrans" cxnId="{7728DF00-28D9-4710-9E8D-3795D5D7A64D}">
      <dgm:prSet/>
      <dgm:spPr/>
      <dgm:t>
        <a:bodyPr/>
        <a:lstStyle/>
        <a:p>
          <a:endParaRPr lang="it-IT"/>
        </a:p>
      </dgm:t>
    </dgm:pt>
    <dgm:pt modelId="{C58BD1D6-A7F7-4623-A5C1-EA0F53999B77}">
      <dgm:prSet/>
      <dgm:spPr/>
      <dgm:t>
        <a:bodyPr/>
        <a:lstStyle/>
        <a:p>
          <a:r>
            <a:rPr lang="it-IT" dirty="0">
              <a:latin typeface="Arial" panose="020B0604020202020204" pitchFamily="34" charset="0"/>
              <a:cs typeface="Arial" panose="020B0604020202020204" pitchFamily="34" charset="0"/>
            </a:rPr>
            <a:t>introdurre eventuali altre pratiche di prevenzione domestica</a:t>
          </a:r>
        </a:p>
      </dgm:t>
    </dgm:pt>
    <dgm:pt modelId="{EF37440B-0379-4E96-82F0-1EA92B881D68}" type="parTrans" cxnId="{E3998008-3424-4749-8DB0-B89F1BA8E0F2}">
      <dgm:prSet/>
      <dgm:spPr/>
      <dgm:t>
        <a:bodyPr/>
        <a:lstStyle/>
        <a:p>
          <a:endParaRPr lang="it-IT"/>
        </a:p>
      </dgm:t>
    </dgm:pt>
    <dgm:pt modelId="{ED5D7EF8-5358-489C-AA57-68471CD916AD}" type="sibTrans" cxnId="{E3998008-3424-4749-8DB0-B89F1BA8E0F2}">
      <dgm:prSet/>
      <dgm:spPr/>
      <dgm:t>
        <a:bodyPr/>
        <a:lstStyle/>
        <a:p>
          <a:endParaRPr lang="it-IT"/>
        </a:p>
      </dgm:t>
    </dgm:pt>
    <dgm:pt modelId="{7999BD73-41CB-491C-8BBC-A73FDB7A0448}" type="pres">
      <dgm:prSet presAssocID="{6B6FA9D8-FA6E-42D9-9DDB-928993EB2116}" presName="linear" presStyleCnt="0">
        <dgm:presLayoutVars>
          <dgm:dir/>
          <dgm:animLvl val="lvl"/>
          <dgm:resizeHandles val="exact"/>
        </dgm:presLayoutVars>
      </dgm:prSet>
      <dgm:spPr/>
    </dgm:pt>
    <dgm:pt modelId="{B85A9A9D-3C0E-411E-941A-57A17AEED817}" type="pres">
      <dgm:prSet presAssocID="{13A0C92B-CFD4-486E-86C8-7FDD2D154783}" presName="parentLin" presStyleCnt="0"/>
      <dgm:spPr/>
    </dgm:pt>
    <dgm:pt modelId="{6AD5492E-C592-4644-8A06-C1F85A0CA9A1}" type="pres">
      <dgm:prSet presAssocID="{13A0C92B-CFD4-486E-86C8-7FDD2D154783}" presName="parentLeftMargin" presStyleLbl="node1" presStyleIdx="0" presStyleCnt="5"/>
      <dgm:spPr/>
    </dgm:pt>
    <dgm:pt modelId="{98479BC5-F283-44BF-BF35-910B13703FD2}" type="pres">
      <dgm:prSet presAssocID="{13A0C92B-CFD4-486E-86C8-7FDD2D154783}" presName="parentText" presStyleLbl="node1" presStyleIdx="0" presStyleCnt="5">
        <dgm:presLayoutVars>
          <dgm:chMax val="0"/>
          <dgm:bulletEnabled val="1"/>
        </dgm:presLayoutVars>
      </dgm:prSet>
      <dgm:spPr/>
    </dgm:pt>
    <dgm:pt modelId="{81F436E0-3E8D-4A81-BFF3-DF4169CD7082}" type="pres">
      <dgm:prSet presAssocID="{13A0C92B-CFD4-486E-86C8-7FDD2D154783}" presName="negativeSpace" presStyleCnt="0"/>
      <dgm:spPr/>
    </dgm:pt>
    <dgm:pt modelId="{7687203E-3A51-4D21-81FC-D3FE24D77B02}" type="pres">
      <dgm:prSet presAssocID="{13A0C92B-CFD4-486E-86C8-7FDD2D154783}" presName="childText" presStyleLbl="conFgAcc1" presStyleIdx="0" presStyleCnt="5">
        <dgm:presLayoutVars>
          <dgm:bulletEnabled val="1"/>
        </dgm:presLayoutVars>
      </dgm:prSet>
      <dgm:spPr/>
    </dgm:pt>
    <dgm:pt modelId="{28538774-DD9E-4E2E-B47F-327006DBAA58}" type="pres">
      <dgm:prSet presAssocID="{E3A261BA-0C4B-4CA2-8450-9E7A558DF7A0}" presName="spaceBetweenRectangles" presStyleCnt="0"/>
      <dgm:spPr/>
    </dgm:pt>
    <dgm:pt modelId="{7965D1A6-A5AC-4ECA-857F-A55581FE7A16}" type="pres">
      <dgm:prSet presAssocID="{1DC43B9C-D83B-4C85-8B60-48131DFE6A09}" presName="parentLin" presStyleCnt="0"/>
      <dgm:spPr/>
    </dgm:pt>
    <dgm:pt modelId="{E0D56B63-FDF4-4608-AAC0-EF5B68BC9C17}" type="pres">
      <dgm:prSet presAssocID="{1DC43B9C-D83B-4C85-8B60-48131DFE6A09}" presName="parentLeftMargin" presStyleLbl="node1" presStyleIdx="0" presStyleCnt="5"/>
      <dgm:spPr/>
    </dgm:pt>
    <dgm:pt modelId="{BA9629A8-5886-4C20-A9F0-CE4A796CD920}" type="pres">
      <dgm:prSet presAssocID="{1DC43B9C-D83B-4C85-8B60-48131DFE6A09}" presName="parentText" presStyleLbl="node1" presStyleIdx="1" presStyleCnt="5">
        <dgm:presLayoutVars>
          <dgm:chMax val="0"/>
          <dgm:bulletEnabled val="1"/>
        </dgm:presLayoutVars>
      </dgm:prSet>
      <dgm:spPr/>
    </dgm:pt>
    <dgm:pt modelId="{03BCDE76-EF43-4FA0-8700-88DAA05036EC}" type="pres">
      <dgm:prSet presAssocID="{1DC43B9C-D83B-4C85-8B60-48131DFE6A09}" presName="negativeSpace" presStyleCnt="0"/>
      <dgm:spPr/>
    </dgm:pt>
    <dgm:pt modelId="{39A1F962-AB6A-4CA0-A79E-3BEC09A105A8}" type="pres">
      <dgm:prSet presAssocID="{1DC43B9C-D83B-4C85-8B60-48131DFE6A09}" presName="childText" presStyleLbl="conFgAcc1" presStyleIdx="1" presStyleCnt="5">
        <dgm:presLayoutVars>
          <dgm:bulletEnabled val="1"/>
        </dgm:presLayoutVars>
      </dgm:prSet>
      <dgm:spPr/>
    </dgm:pt>
    <dgm:pt modelId="{FB19C12F-C2BF-497C-803E-004F8C444F15}" type="pres">
      <dgm:prSet presAssocID="{3F3BC8AB-8D16-4988-A94E-FB845B942D55}" presName="spaceBetweenRectangles" presStyleCnt="0"/>
      <dgm:spPr/>
    </dgm:pt>
    <dgm:pt modelId="{FE0DF239-9991-402B-8C51-2A53EBA872E1}" type="pres">
      <dgm:prSet presAssocID="{ADA5A1C0-44EE-4928-9BCC-E12BBD5BE49F}" presName="parentLin" presStyleCnt="0"/>
      <dgm:spPr/>
    </dgm:pt>
    <dgm:pt modelId="{FA419A4B-0F64-4909-A346-B97BFF18E426}" type="pres">
      <dgm:prSet presAssocID="{ADA5A1C0-44EE-4928-9BCC-E12BBD5BE49F}" presName="parentLeftMargin" presStyleLbl="node1" presStyleIdx="1" presStyleCnt="5"/>
      <dgm:spPr/>
    </dgm:pt>
    <dgm:pt modelId="{E3064C0D-7791-49A1-B40B-4CF63E27F871}" type="pres">
      <dgm:prSet presAssocID="{ADA5A1C0-44EE-4928-9BCC-E12BBD5BE49F}" presName="parentText" presStyleLbl="node1" presStyleIdx="2" presStyleCnt="5">
        <dgm:presLayoutVars>
          <dgm:chMax val="0"/>
          <dgm:bulletEnabled val="1"/>
        </dgm:presLayoutVars>
      </dgm:prSet>
      <dgm:spPr/>
    </dgm:pt>
    <dgm:pt modelId="{5578C91E-DCF7-42A2-B8EE-EDC5D6EA1172}" type="pres">
      <dgm:prSet presAssocID="{ADA5A1C0-44EE-4928-9BCC-E12BBD5BE49F}" presName="negativeSpace" presStyleCnt="0"/>
      <dgm:spPr/>
    </dgm:pt>
    <dgm:pt modelId="{D38E75A1-EBD4-4857-A43C-7350C4E657A9}" type="pres">
      <dgm:prSet presAssocID="{ADA5A1C0-44EE-4928-9BCC-E12BBD5BE49F}" presName="childText" presStyleLbl="conFgAcc1" presStyleIdx="2" presStyleCnt="5">
        <dgm:presLayoutVars>
          <dgm:bulletEnabled val="1"/>
        </dgm:presLayoutVars>
      </dgm:prSet>
      <dgm:spPr/>
    </dgm:pt>
    <dgm:pt modelId="{C3890D06-5DC8-4846-B41B-FBFEAC5418FA}" type="pres">
      <dgm:prSet presAssocID="{1BCF2D14-0A49-4CE1-85EC-7DF3EA7ED0CC}" presName="spaceBetweenRectangles" presStyleCnt="0"/>
      <dgm:spPr/>
    </dgm:pt>
    <dgm:pt modelId="{6E80B0F7-3FB7-424C-BFEE-87D82BD36E57}" type="pres">
      <dgm:prSet presAssocID="{BF30002C-B2C4-4D91-A1B9-975F74CD5073}" presName="parentLin" presStyleCnt="0"/>
      <dgm:spPr/>
    </dgm:pt>
    <dgm:pt modelId="{BDCFBF2A-72C0-4DC5-99B5-A33F4C7413A3}" type="pres">
      <dgm:prSet presAssocID="{BF30002C-B2C4-4D91-A1B9-975F74CD5073}" presName="parentLeftMargin" presStyleLbl="node1" presStyleIdx="2" presStyleCnt="5"/>
      <dgm:spPr/>
    </dgm:pt>
    <dgm:pt modelId="{3A4F4537-08C8-400A-8E0F-21AFA858D66B}" type="pres">
      <dgm:prSet presAssocID="{BF30002C-B2C4-4D91-A1B9-975F74CD5073}" presName="parentText" presStyleLbl="node1" presStyleIdx="3" presStyleCnt="5">
        <dgm:presLayoutVars>
          <dgm:chMax val="0"/>
          <dgm:bulletEnabled val="1"/>
        </dgm:presLayoutVars>
      </dgm:prSet>
      <dgm:spPr/>
    </dgm:pt>
    <dgm:pt modelId="{C220D011-1192-4B7E-8199-E14B7B70743D}" type="pres">
      <dgm:prSet presAssocID="{BF30002C-B2C4-4D91-A1B9-975F74CD5073}" presName="negativeSpace" presStyleCnt="0"/>
      <dgm:spPr/>
    </dgm:pt>
    <dgm:pt modelId="{DA30D1BB-6D89-47C4-AEEA-F3558075CFD4}" type="pres">
      <dgm:prSet presAssocID="{BF30002C-B2C4-4D91-A1B9-975F74CD5073}" presName="childText" presStyleLbl="conFgAcc1" presStyleIdx="3" presStyleCnt="5">
        <dgm:presLayoutVars>
          <dgm:bulletEnabled val="1"/>
        </dgm:presLayoutVars>
      </dgm:prSet>
      <dgm:spPr/>
    </dgm:pt>
    <dgm:pt modelId="{CF6BF259-0639-43BF-BCF3-1A91DFD934AA}" type="pres">
      <dgm:prSet presAssocID="{7EC4AFFF-2803-44EE-B89C-73012FF70BA9}" presName="spaceBetweenRectangles" presStyleCnt="0"/>
      <dgm:spPr/>
    </dgm:pt>
    <dgm:pt modelId="{0AAF95EE-6E01-4EFF-B911-E2E089A5F7EE}" type="pres">
      <dgm:prSet presAssocID="{B6711EDE-7040-469B-829D-F2A2809CFD8E}" presName="parentLin" presStyleCnt="0"/>
      <dgm:spPr/>
    </dgm:pt>
    <dgm:pt modelId="{CA0ABD7F-DAF8-47A5-A055-814520BE6B09}" type="pres">
      <dgm:prSet presAssocID="{B6711EDE-7040-469B-829D-F2A2809CFD8E}" presName="parentLeftMargin" presStyleLbl="node1" presStyleIdx="3" presStyleCnt="5"/>
      <dgm:spPr/>
    </dgm:pt>
    <dgm:pt modelId="{D7E7BD35-5D74-4A11-9083-5D2E8549D261}" type="pres">
      <dgm:prSet presAssocID="{B6711EDE-7040-469B-829D-F2A2809CFD8E}" presName="parentText" presStyleLbl="node1" presStyleIdx="4" presStyleCnt="5">
        <dgm:presLayoutVars>
          <dgm:chMax val="0"/>
          <dgm:bulletEnabled val="1"/>
        </dgm:presLayoutVars>
      </dgm:prSet>
      <dgm:spPr/>
    </dgm:pt>
    <dgm:pt modelId="{54E211EC-596A-4061-8025-6BBA53179EF9}" type="pres">
      <dgm:prSet presAssocID="{B6711EDE-7040-469B-829D-F2A2809CFD8E}" presName="negativeSpace" presStyleCnt="0"/>
      <dgm:spPr/>
    </dgm:pt>
    <dgm:pt modelId="{79E10DFE-EB04-46ED-8918-AA5D20B709FF}" type="pres">
      <dgm:prSet presAssocID="{B6711EDE-7040-469B-829D-F2A2809CFD8E}" presName="childText" presStyleLbl="conFgAcc1" presStyleIdx="4" presStyleCnt="5">
        <dgm:presLayoutVars>
          <dgm:bulletEnabled val="1"/>
        </dgm:presLayoutVars>
      </dgm:prSet>
      <dgm:spPr/>
    </dgm:pt>
  </dgm:ptLst>
  <dgm:cxnLst>
    <dgm:cxn modelId="{7728DF00-28D9-4710-9E8D-3795D5D7A64D}" srcId="{B6711EDE-7040-469B-829D-F2A2809CFD8E}" destId="{0A5B39AC-5E8E-42BB-8D4A-5EFEA40D8B4F}" srcOrd="0" destOrd="0" parTransId="{D5905A3F-FFC8-4AE8-B68A-38F07E8FFF07}" sibTransId="{8D8D89FA-E394-4A00-964A-0F53DD944BDE}"/>
    <dgm:cxn modelId="{E3998008-3424-4749-8DB0-B89F1BA8E0F2}" srcId="{1DC43B9C-D83B-4C85-8B60-48131DFE6A09}" destId="{C58BD1D6-A7F7-4623-A5C1-EA0F53999B77}" srcOrd="1" destOrd="0" parTransId="{EF37440B-0379-4E96-82F0-1EA92B881D68}" sibTransId="{ED5D7EF8-5358-489C-AA57-68471CD916AD}"/>
    <dgm:cxn modelId="{68B32411-233F-4538-919B-016AE195D1D2}" srcId="{6B6FA9D8-FA6E-42D9-9DDB-928993EB2116}" destId="{ADA5A1C0-44EE-4928-9BCC-E12BBD5BE49F}" srcOrd="2" destOrd="0" parTransId="{C8B49812-C9D8-4AB9-95F0-C89072B0E607}" sibTransId="{1BCF2D14-0A49-4CE1-85EC-7DF3EA7ED0CC}"/>
    <dgm:cxn modelId="{2DD3FA25-E21D-4EB9-A52E-9FA3EE5D2ABE}" type="presOf" srcId="{90016914-37E6-464C-9C6E-B324FE2DDAC8}" destId="{DA30D1BB-6D89-47C4-AEEA-F3558075CFD4}" srcOrd="0" destOrd="0" presId="urn:microsoft.com/office/officeart/2005/8/layout/list1"/>
    <dgm:cxn modelId="{2FAE8028-5870-473A-9BDC-A24F3693F613}" srcId="{1DC43B9C-D83B-4C85-8B60-48131DFE6A09}" destId="{FDF20A8F-4DA9-424C-ACB7-D29C710ED437}" srcOrd="0" destOrd="0" parTransId="{55513CAA-5907-4CFC-AFFB-77E4F6617619}" sibTransId="{0A06476E-C7BA-465F-9F06-3DFD4BA41079}"/>
    <dgm:cxn modelId="{DF8C8131-1A3E-4690-862F-D9DFC7F5A784}" srcId="{13A0C92B-CFD4-486E-86C8-7FDD2D154783}" destId="{0A740340-7205-45FF-8D25-25E13D2E5799}" srcOrd="0" destOrd="0" parTransId="{17397A68-46F1-456B-927C-DA42C772063B}" sibTransId="{3B94EC4E-EF40-49BC-8E7D-68EF61FC7B10}"/>
    <dgm:cxn modelId="{53F19A31-A056-4D0B-8D11-D6618DE49BF3}" srcId="{BF30002C-B2C4-4D91-A1B9-975F74CD5073}" destId="{90016914-37E6-464C-9C6E-B324FE2DDAC8}" srcOrd="0" destOrd="0" parTransId="{0E51F201-3A17-4070-823A-13EE91086D65}" sibTransId="{CB9F3B64-DF8F-4DEC-B715-B0494B891C91}"/>
    <dgm:cxn modelId="{42A56536-29C7-400B-9188-EDCE28F21BD4}" type="presOf" srcId="{1DC43B9C-D83B-4C85-8B60-48131DFE6A09}" destId="{E0D56B63-FDF4-4608-AAC0-EF5B68BC9C17}" srcOrd="0" destOrd="0" presId="urn:microsoft.com/office/officeart/2005/8/layout/list1"/>
    <dgm:cxn modelId="{10F96E36-F690-4A7E-ACAB-6247025D4833}" type="presOf" srcId="{13A0C92B-CFD4-486E-86C8-7FDD2D154783}" destId="{98479BC5-F283-44BF-BF35-910B13703FD2}" srcOrd="1" destOrd="0" presId="urn:microsoft.com/office/officeart/2005/8/layout/list1"/>
    <dgm:cxn modelId="{9EE0753C-41CC-42CF-A7D8-54F0B037BC14}" srcId="{ADA5A1C0-44EE-4928-9BCC-E12BBD5BE49F}" destId="{61DA670C-B00D-43BC-8735-C1042E19A07A}" srcOrd="0" destOrd="0" parTransId="{1DB66546-D58F-4F23-889E-90D8B0140D56}" sibTransId="{DA6E7E2E-595E-482D-8FC2-24BD5672E722}"/>
    <dgm:cxn modelId="{5C7BF13E-255F-4C49-A288-3F1C9B1BD8DC}" type="presOf" srcId="{6B6FA9D8-FA6E-42D9-9DDB-928993EB2116}" destId="{7999BD73-41CB-491C-8BBC-A73FDB7A0448}" srcOrd="0" destOrd="0" presId="urn:microsoft.com/office/officeart/2005/8/layout/list1"/>
    <dgm:cxn modelId="{7BD5C43F-89D4-4E7C-87B0-F816A0C3BAAE}" type="presOf" srcId="{BF30002C-B2C4-4D91-A1B9-975F74CD5073}" destId="{3A4F4537-08C8-400A-8E0F-21AFA858D66B}" srcOrd="1" destOrd="0" presId="urn:microsoft.com/office/officeart/2005/8/layout/list1"/>
    <dgm:cxn modelId="{3AA8AB67-2BA0-4EDE-AA10-735D0FD000BA}" type="presOf" srcId="{13A0C92B-CFD4-486E-86C8-7FDD2D154783}" destId="{6AD5492E-C592-4644-8A06-C1F85A0CA9A1}" srcOrd="0" destOrd="0" presId="urn:microsoft.com/office/officeart/2005/8/layout/list1"/>
    <dgm:cxn modelId="{19673771-46DA-4FA0-ADE0-D6CF58E2950A}" type="presOf" srcId="{00C55CE8-E6A6-4536-B1E1-13BE2AD3A38C}" destId="{DA30D1BB-6D89-47C4-AEEA-F3558075CFD4}" srcOrd="0" destOrd="1" presId="urn:microsoft.com/office/officeart/2005/8/layout/list1"/>
    <dgm:cxn modelId="{E9489A78-AD88-426A-8649-C165C17E0062}" type="presOf" srcId="{1A8BA6C9-E641-411F-A144-B580667551BA}" destId="{7687203E-3A51-4D21-81FC-D3FE24D77B02}" srcOrd="0" destOrd="1" presId="urn:microsoft.com/office/officeart/2005/8/layout/list1"/>
    <dgm:cxn modelId="{F9909A7D-62AE-4727-A479-7BB228E6AE51}" srcId="{6B6FA9D8-FA6E-42D9-9DDB-928993EB2116}" destId="{B6711EDE-7040-469B-829D-F2A2809CFD8E}" srcOrd="4" destOrd="0" parTransId="{FD6F2AE8-9186-4F0E-B044-0C3F0750F56C}" sibTransId="{0832DA0F-DDE5-43A7-B13B-1CE393DCFDE5}"/>
    <dgm:cxn modelId="{A5A9B281-18BA-4CEC-AEC4-879FCB086E40}" type="presOf" srcId="{B6711EDE-7040-469B-829D-F2A2809CFD8E}" destId="{CA0ABD7F-DAF8-47A5-A055-814520BE6B09}" srcOrd="0" destOrd="0" presId="urn:microsoft.com/office/officeart/2005/8/layout/list1"/>
    <dgm:cxn modelId="{0C47A284-A7CE-4B70-BC42-0E14047D0E68}" srcId="{13A0C92B-CFD4-486E-86C8-7FDD2D154783}" destId="{1A8BA6C9-E641-411F-A144-B580667551BA}" srcOrd="1" destOrd="0" parTransId="{7C830405-B545-4ABC-B47C-12AA2806DF98}" sibTransId="{FC902443-2D0B-45F1-94DD-AD0CB4302114}"/>
    <dgm:cxn modelId="{4AA23493-C273-4002-B781-250ECE123AE5}" type="presOf" srcId="{FDF20A8F-4DA9-424C-ACB7-D29C710ED437}" destId="{39A1F962-AB6A-4CA0-A79E-3BEC09A105A8}" srcOrd="0" destOrd="0" presId="urn:microsoft.com/office/officeart/2005/8/layout/list1"/>
    <dgm:cxn modelId="{BC115695-0949-4C6B-8CE4-9FD7E4E1B2D9}" type="presOf" srcId="{B6711EDE-7040-469B-829D-F2A2809CFD8E}" destId="{D7E7BD35-5D74-4A11-9083-5D2E8549D261}" srcOrd="1" destOrd="0" presId="urn:microsoft.com/office/officeart/2005/8/layout/list1"/>
    <dgm:cxn modelId="{46B72B9F-159F-46A1-A562-CD0569CDC385}" type="presOf" srcId="{C58BD1D6-A7F7-4623-A5C1-EA0F53999B77}" destId="{39A1F962-AB6A-4CA0-A79E-3BEC09A105A8}" srcOrd="0" destOrd="1" presId="urn:microsoft.com/office/officeart/2005/8/layout/list1"/>
    <dgm:cxn modelId="{BE2A55B1-D9F7-4724-849C-B6300B8EBB61}" type="presOf" srcId="{BF30002C-B2C4-4D91-A1B9-975F74CD5073}" destId="{BDCFBF2A-72C0-4DC5-99B5-A33F4C7413A3}" srcOrd="0" destOrd="0" presId="urn:microsoft.com/office/officeart/2005/8/layout/list1"/>
    <dgm:cxn modelId="{AE39C2B9-9166-42D0-93DF-6CB924F08ED0}" srcId="{BF30002C-B2C4-4D91-A1B9-975F74CD5073}" destId="{00C55CE8-E6A6-4536-B1E1-13BE2AD3A38C}" srcOrd="1" destOrd="0" parTransId="{811D017B-F41A-4468-98E2-D2AF44BC69E9}" sibTransId="{B70A65E1-A6FF-47DF-A204-172678D344D9}"/>
    <dgm:cxn modelId="{3BA72ABF-0575-44C7-BEAB-666FB7AFA915}" type="presOf" srcId="{1DC43B9C-D83B-4C85-8B60-48131DFE6A09}" destId="{BA9629A8-5886-4C20-A9F0-CE4A796CD920}" srcOrd="1" destOrd="0" presId="urn:microsoft.com/office/officeart/2005/8/layout/list1"/>
    <dgm:cxn modelId="{3C4B8DC7-DB7D-4353-A026-095D555AB273}" type="presOf" srcId="{61DA670C-B00D-43BC-8735-C1042E19A07A}" destId="{D38E75A1-EBD4-4857-A43C-7350C4E657A9}" srcOrd="0" destOrd="0" presId="urn:microsoft.com/office/officeart/2005/8/layout/list1"/>
    <dgm:cxn modelId="{1B6667C9-0229-4D97-A614-CAEF58451CE4}" type="presOf" srcId="{ADA5A1C0-44EE-4928-9BCC-E12BBD5BE49F}" destId="{FA419A4B-0F64-4909-A346-B97BFF18E426}" srcOrd="0" destOrd="0" presId="urn:microsoft.com/office/officeart/2005/8/layout/list1"/>
    <dgm:cxn modelId="{8DE6D5CF-9EA4-4D4C-978B-DACBFE6E8275}" type="presOf" srcId="{ADA5A1C0-44EE-4928-9BCC-E12BBD5BE49F}" destId="{E3064C0D-7791-49A1-B40B-4CF63E27F871}" srcOrd="1" destOrd="0" presId="urn:microsoft.com/office/officeart/2005/8/layout/list1"/>
    <dgm:cxn modelId="{822308D1-6F81-4714-A34C-98FCB6BC53F8}" type="presOf" srcId="{0A740340-7205-45FF-8D25-25E13D2E5799}" destId="{7687203E-3A51-4D21-81FC-D3FE24D77B02}" srcOrd="0" destOrd="0" presId="urn:microsoft.com/office/officeart/2005/8/layout/list1"/>
    <dgm:cxn modelId="{18947DD3-EDE8-47C4-BF23-69E9BBF4B07F}" type="presOf" srcId="{0A5B39AC-5E8E-42BB-8D4A-5EFEA40D8B4F}" destId="{79E10DFE-EB04-46ED-8918-AA5D20B709FF}" srcOrd="0" destOrd="0" presId="urn:microsoft.com/office/officeart/2005/8/layout/list1"/>
    <dgm:cxn modelId="{DD26B7D5-6923-4485-A2A3-8452A8C8B7F2}" srcId="{6B6FA9D8-FA6E-42D9-9DDB-928993EB2116}" destId="{BF30002C-B2C4-4D91-A1B9-975F74CD5073}" srcOrd="3" destOrd="0" parTransId="{446639AA-1AE7-4A9E-A1B5-4EBC87CBABF9}" sibTransId="{7EC4AFFF-2803-44EE-B89C-73012FF70BA9}"/>
    <dgm:cxn modelId="{97D3F7E7-8E30-4886-B742-3307274C218E}" srcId="{6B6FA9D8-FA6E-42D9-9DDB-928993EB2116}" destId="{1DC43B9C-D83B-4C85-8B60-48131DFE6A09}" srcOrd="1" destOrd="0" parTransId="{D09AD5E8-8F3F-4EC6-9CD7-8F621CBE6459}" sibTransId="{3F3BC8AB-8D16-4988-A94E-FB845B942D55}"/>
    <dgm:cxn modelId="{339761F2-63DD-4916-ADF0-64601C210328}" srcId="{6B6FA9D8-FA6E-42D9-9DDB-928993EB2116}" destId="{13A0C92B-CFD4-486E-86C8-7FDD2D154783}" srcOrd="0" destOrd="0" parTransId="{638BEEC1-7CE5-4A61-9A28-B30F72BDFE4E}" sibTransId="{E3A261BA-0C4B-4CA2-8450-9E7A558DF7A0}"/>
    <dgm:cxn modelId="{943EC9FB-DEC4-4B8E-BEDD-936FEF12C947}" type="presParOf" srcId="{7999BD73-41CB-491C-8BBC-A73FDB7A0448}" destId="{B85A9A9D-3C0E-411E-941A-57A17AEED817}" srcOrd="0" destOrd="0" presId="urn:microsoft.com/office/officeart/2005/8/layout/list1"/>
    <dgm:cxn modelId="{E573CE91-F96D-49A9-A347-6580160DC634}" type="presParOf" srcId="{B85A9A9D-3C0E-411E-941A-57A17AEED817}" destId="{6AD5492E-C592-4644-8A06-C1F85A0CA9A1}" srcOrd="0" destOrd="0" presId="urn:microsoft.com/office/officeart/2005/8/layout/list1"/>
    <dgm:cxn modelId="{8D98CB40-4C1D-4190-8BC1-768048E2E1C4}" type="presParOf" srcId="{B85A9A9D-3C0E-411E-941A-57A17AEED817}" destId="{98479BC5-F283-44BF-BF35-910B13703FD2}" srcOrd="1" destOrd="0" presId="urn:microsoft.com/office/officeart/2005/8/layout/list1"/>
    <dgm:cxn modelId="{6988E66B-C9D1-43D5-9C1D-7B71051389D4}" type="presParOf" srcId="{7999BD73-41CB-491C-8BBC-A73FDB7A0448}" destId="{81F436E0-3E8D-4A81-BFF3-DF4169CD7082}" srcOrd="1" destOrd="0" presId="urn:microsoft.com/office/officeart/2005/8/layout/list1"/>
    <dgm:cxn modelId="{6BAE2757-EC7C-435B-9A04-7325D7BC1B95}" type="presParOf" srcId="{7999BD73-41CB-491C-8BBC-A73FDB7A0448}" destId="{7687203E-3A51-4D21-81FC-D3FE24D77B02}" srcOrd="2" destOrd="0" presId="urn:microsoft.com/office/officeart/2005/8/layout/list1"/>
    <dgm:cxn modelId="{E55D4735-6ADF-4D16-BCD0-C66DBE7F0E7F}" type="presParOf" srcId="{7999BD73-41CB-491C-8BBC-A73FDB7A0448}" destId="{28538774-DD9E-4E2E-B47F-327006DBAA58}" srcOrd="3" destOrd="0" presId="urn:microsoft.com/office/officeart/2005/8/layout/list1"/>
    <dgm:cxn modelId="{B5A54568-0D0F-4BC7-86C7-6A6E3643DC41}" type="presParOf" srcId="{7999BD73-41CB-491C-8BBC-A73FDB7A0448}" destId="{7965D1A6-A5AC-4ECA-857F-A55581FE7A16}" srcOrd="4" destOrd="0" presId="urn:microsoft.com/office/officeart/2005/8/layout/list1"/>
    <dgm:cxn modelId="{D60C3847-181F-4F6C-89CB-BCA650253D29}" type="presParOf" srcId="{7965D1A6-A5AC-4ECA-857F-A55581FE7A16}" destId="{E0D56B63-FDF4-4608-AAC0-EF5B68BC9C17}" srcOrd="0" destOrd="0" presId="urn:microsoft.com/office/officeart/2005/8/layout/list1"/>
    <dgm:cxn modelId="{3D3599D8-B6F4-4B31-AD77-6296AD9E446B}" type="presParOf" srcId="{7965D1A6-A5AC-4ECA-857F-A55581FE7A16}" destId="{BA9629A8-5886-4C20-A9F0-CE4A796CD920}" srcOrd="1" destOrd="0" presId="urn:microsoft.com/office/officeart/2005/8/layout/list1"/>
    <dgm:cxn modelId="{2D87A3BC-B298-4C85-85FD-905A50EEBABA}" type="presParOf" srcId="{7999BD73-41CB-491C-8BBC-A73FDB7A0448}" destId="{03BCDE76-EF43-4FA0-8700-88DAA05036EC}" srcOrd="5" destOrd="0" presId="urn:microsoft.com/office/officeart/2005/8/layout/list1"/>
    <dgm:cxn modelId="{F88F9D35-D78C-43C6-AE97-D2801C75E2D2}" type="presParOf" srcId="{7999BD73-41CB-491C-8BBC-A73FDB7A0448}" destId="{39A1F962-AB6A-4CA0-A79E-3BEC09A105A8}" srcOrd="6" destOrd="0" presId="urn:microsoft.com/office/officeart/2005/8/layout/list1"/>
    <dgm:cxn modelId="{93C83C12-D078-41F3-9C03-6E901F61E826}" type="presParOf" srcId="{7999BD73-41CB-491C-8BBC-A73FDB7A0448}" destId="{FB19C12F-C2BF-497C-803E-004F8C444F15}" srcOrd="7" destOrd="0" presId="urn:microsoft.com/office/officeart/2005/8/layout/list1"/>
    <dgm:cxn modelId="{A866AE73-678D-4228-A990-0B38D7CDD099}" type="presParOf" srcId="{7999BD73-41CB-491C-8BBC-A73FDB7A0448}" destId="{FE0DF239-9991-402B-8C51-2A53EBA872E1}" srcOrd="8" destOrd="0" presId="urn:microsoft.com/office/officeart/2005/8/layout/list1"/>
    <dgm:cxn modelId="{AC06FBB5-CC36-4F50-B045-7AEFE39AFAFA}" type="presParOf" srcId="{FE0DF239-9991-402B-8C51-2A53EBA872E1}" destId="{FA419A4B-0F64-4909-A346-B97BFF18E426}" srcOrd="0" destOrd="0" presId="urn:microsoft.com/office/officeart/2005/8/layout/list1"/>
    <dgm:cxn modelId="{38EF4040-C8D2-4E1F-9244-5D3BF4AAA086}" type="presParOf" srcId="{FE0DF239-9991-402B-8C51-2A53EBA872E1}" destId="{E3064C0D-7791-49A1-B40B-4CF63E27F871}" srcOrd="1" destOrd="0" presId="urn:microsoft.com/office/officeart/2005/8/layout/list1"/>
    <dgm:cxn modelId="{58CFD95F-CC82-4BC8-BC94-9E4A64EA0F1E}" type="presParOf" srcId="{7999BD73-41CB-491C-8BBC-A73FDB7A0448}" destId="{5578C91E-DCF7-42A2-B8EE-EDC5D6EA1172}" srcOrd="9" destOrd="0" presId="urn:microsoft.com/office/officeart/2005/8/layout/list1"/>
    <dgm:cxn modelId="{4EC71D48-617A-4FED-A3D5-E90891BD91A5}" type="presParOf" srcId="{7999BD73-41CB-491C-8BBC-A73FDB7A0448}" destId="{D38E75A1-EBD4-4857-A43C-7350C4E657A9}" srcOrd="10" destOrd="0" presId="urn:microsoft.com/office/officeart/2005/8/layout/list1"/>
    <dgm:cxn modelId="{3CBE1A69-1FC9-4314-BE92-BDCBB89E30ED}" type="presParOf" srcId="{7999BD73-41CB-491C-8BBC-A73FDB7A0448}" destId="{C3890D06-5DC8-4846-B41B-FBFEAC5418FA}" srcOrd="11" destOrd="0" presId="urn:microsoft.com/office/officeart/2005/8/layout/list1"/>
    <dgm:cxn modelId="{36587811-443D-4E03-A5A1-09397FFBC497}" type="presParOf" srcId="{7999BD73-41CB-491C-8BBC-A73FDB7A0448}" destId="{6E80B0F7-3FB7-424C-BFEE-87D82BD36E57}" srcOrd="12" destOrd="0" presId="urn:microsoft.com/office/officeart/2005/8/layout/list1"/>
    <dgm:cxn modelId="{422664CD-D227-4CB0-9787-5433AE3B4AAC}" type="presParOf" srcId="{6E80B0F7-3FB7-424C-BFEE-87D82BD36E57}" destId="{BDCFBF2A-72C0-4DC5-99B5-A33F4C7413A3}" srcOrd="0" destOrd="0" presId="urn:microsoft.com/office/officeart/2005/8/layout/list1"/>
    <dgm:cxn modelId="{77E35AC8-2CE2-4F0C-9129-C9B692FA187E}" type="presParOf" srcId="{6E80B0F7-3FB7-424C-BFEE-87D82BD36E57}" destId="{3A4F4537-08C8-400A-8E0F-21AFA858D66B}" srcOrd="1" destOrd="0" presId="urn:microsoft.com/office/officeart/2005/8/layout/list1"/>
    <dgm:cxn modelId="{3BC6E2F3-735A-4A02-AC86-7A6995C7B694}" type="presParOf" srcId="{7999BD73-41CB-491C-8BBC-A73FDB7A0448}" destId="{C220D011-1192-4B7E-8199-E14B7B70743D}" srcOrd="13" destOrd="0" presId="urn:microsoft.com/office/officeart/2005/8/layout/list1"/>
    <dgm:cxn modelId="{D588B0F5-F44F-4A56-8E00-9AE3446654D5}" type="presParOf" srcId="{7999BD73-41CB-491C-8BBC-A73FDB7A0448}" destId="{DA30D1BB-6D89-47C4-AEEA-F3558075CFD4}" srcOrd="14" destOrd="0" presId="urn:microsoft.com/office/officeart/2005/8/layout/list1"/>
    <dgm:cxn modelId="{8BBCA8A5-021E-4C6F-AC3B-56EF1C456AE2}" type="presParOf" srcId="{7999BD73-41CB-491C-8BBC-A73FDB7A0448}" destId="{CF6BF259-0639-43BF-BCF3-1A91DFD934AA}" srcOrd="15" destOrd="0" presId="urn:microsoft.com/office/officeart/2005/8/layout/list1"/>
    <dgm:cxn modelId="{61891A84-1EA1-4619-A290-F08663A393C1}" type="presParOf" srcId="{7999BD73-41CB-491C-8BBC-A73FDB7A0448}" destId="{0AAF95EE-6E01-4EFF-B911-E2E089A5F7EE}" srcOrd="16" destOrd="0" presId="urn:microsoft.com/office/officeart/2005/8/layout/list1"/>
    <dgm:cxn modelId="{A9CE1A53-55F9-43C7-B4D1-4229D5CDF87C}" type="presParOf" srcId="{0AAF95EE-6E01-4EFF-B911-E2E089A5F7EE}" destId="{CA0ABD7F-DAF8-47A5-A055-814520BE6B09}" srcOrd="0" destOrd="0" presId="urn:microsoft.com/office/officeart/2005/8/layout/list1"/>
    <dgm:cxn modelId="{61B08F61-2A08-4D49-BED4-B023AD565A2D}" type="presParOf" srcId="{0AAF95EE-6E01-4EFF-B911-E2E089A5F7EE}" destId="{D7E7BD35-5D74-4A11-9083-5D2E8549D261}" srcOrd="1" destOrd="0" presId="urn:microsoft.com/office/officeart/2005/8/layout/list1"/>
    <dgm:cxn modelId="{99223714-D59C-4C50-9E37-65A22080C76B}" type="presParOf" srcId="{7999BD73-41CB-491C-8BBC-A73FDB7A0448}" destId="{54E211EC-596A-4061-8025-6BBA53179EF9}" srcOrd="17" destOrd="0" presId="urn:microsoft.com/office/officeart/2005/8/layout/list1"/>
    <dgm:cxn modelId="{16A966CB-0384-40CF-92AB-F07F099963A9}" type="presParOf" srcId="{7999BD73-41CB-491C-8BBC-A73FDB7A0448}" destId="{79E10DFE-EB04-46ED-8918-AA5D20B709FF}" srcOrd="18"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635FF-3FF3-420A-BDF8-94A06BA62190}">
      <dsp:nvSpPr>
        <dsp:cNvPr id="0" name=""/>
        <dsp:cNvSpPr/>
      </dsp:nvSpPr>
      <dsp:spPr>
        <a:xfrm>
          <a:off x="0" y="626440"/>
          <a:ext cx="5790097" cy="963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9376" tIns="249936" rIns="449376" bIns="99568" numCol="1" spcCol="1270" anchor="t" anchorCtr="0">
          <a:noAutofit/>
        </a:bodyPr>
        <a:lstStyle/>
        <a:p>
          <a:pPr marL="114300" lvl="1" indent="-114300" algn="l" defTabSz="622300">
            <a:lnSpc>
              <a:spcPct val="90000"/>
            </a:lnSpc>
            <a:spcBef>
              <a:spcPct val="0"/>
            </a:spcBef>
            <a:spcAft>
              <a:spcPct val="15000"/>
            </a:spcAft>
            <a:buChar char="•"/>
          </a:pPr>
          <a:r>
            <a:rPr lang="it-IT" sz="1400" kern="1200" dirty="0">
              <a:latin typeface="Arial" panose="020B0604020202020204" pitchFamily="34" charset="0"/>
              <a:ea typeface="Calibri" panose="020F0502020204030204" pitchFamily="34" charset="0"/>
              <a:cs typeface="Arial" panose="020B0604020202020204" pitchFamily="34" charset="0"/>
            </a:rPr>
            <a:t>lo stile alimentare </a:t>
          </a:r>
          <a:endParaRPr lang="it-IT"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it-IT" sz="1400" kern="1200" dirty="0">
              <a:latin typeface="Arial" panose="020B0604020202020204" pitchFamily="34" charset="0"/>
              <a:ea typeface="Calibri" panose="020F0502020204030204" pitchFamily="34" charset="0"/>
              <a:cs typeface="Arial" panose="020B0604020202020204" pitchFamily="34" charset="0"/>
            </a:rPr>
            <a:t>modalità di consumo dei pasti e di acquisto </a:t>
          </a:r>
        </a:p>
        <a:p>
          <a:pPr marL="114300" lvl="1" indent="-114300" algn="l" defTabSz="622300">
            <a:lnSpc>
              <a:spcPct val="90000"/>
            </a:lnSpc>
            <a:spcBef>
              <a:spcPct val="0"/>
            </a:spcBef>
            <a:spcAft>
              <a:spcPct val="15000"/>
            </a:spcAft>
            <a:buChar char="•"/>
          </a:pPr>
          <a:r>
            <a:rPr lang="it-IT" sz="1400" kern="1200" dirty="0">
              <a:latin typeface="Arial" panose="020B0604020202020204" pitchFamily="34" charset="0"/>
              <a:ea typeface="Calibri" panose="020F0502020204030204" pitchFamily="34" charset="0"/>
              <a:cs typeface="Arial" panose="020B0604020202020204" pitchFamily="34" charset="0"/>
            </a:rPr>
            <a:t>fattori di scelta alimentare</a:t>
          </a:r>
        </a:p>
      </dsp:txBody>
      <dsp:txXfrm>
        <a:off x="0" y="626440"/>
        <a:ext cx="5790097" cy="963900"/>
      </dsp:txXfrm>
    </dsp:sp>
    <dsp:sp modelId="{9AA32E03-0F78-49BC-BE0D-9F0C251F1D7F}">
      <dsp:nvSpPr>
        <dsp:cNvPr id="0" name=""/>
        <dsp:cNvSpPr/>
      </dsp:nvSpPr>
      <dsp:spPr>
        <a:xfrm>
          <a:off x="289504" y="449320"/>
          <a:ext cx="4053067"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196" tIns="0" rIns="153196" bIns="0" numCol="1" spcCol="1270" anchor="ctr" anchorCtr="0">
          <a:noAutofit/>
        </a:bodyPr>
        <a:lstStyle/>
        <a:p>
          <a:pPr marL="0" lvl="0" indent="0" algn="l" defTabSz="533400">
            <a:lnSpc>
              <a:spcPct val="90000"/>
            </a:lnSpc>
            <a:spcBef>
              <a:spcPct val="0"/>
            </a:spcBef>
            <a:spcAft>
              <a:spcPct val="35000"/>
            </a:spcAft>
            <a:buNone/>
          </a:pPr>
          <a:r>
            <a:rPr lang="it-IT" sz="1200" kern="1200" dirty="0">
              <a:solidFill>
                <a:srgbClr val="FF0000"/>
              </a:solidFill>
              <a:latin typeface="Arial" panose="020B0604020202020204" pitchFamily="34" charset="0"/>
              <a:ea typeface="Calibri" panose="020F0502020204030204" pitchFamily="34" charset="0"/>
              <a:cs typeface="Arial" panose="020B0604020202020204" pitchFamily="34" charset="0"/>
            </a:rPr>
            <a:t>FASE 1</a:t>
          </a:r>
          <a:r>
            <a:rPr lang="it-IT" sz="1200" kern="1200" dirty="0">
              <a:latin typeface="Arial" panose="020B0604020202020204" pitchFamily="34" charset="0"/>
              <a:ea typeface="Calibri" panose="020F0502020204030204" pitchFamily="34" charset="0"/>
              <a:cs typeface="Arial" panose="020B0604020202020204" pitchFamily="34" charset="0"/>
            </a:rPr>
            <a:t>-  RILEVAZIONE INFO SENZA RIVELARE L’OBIETTIVO INDAGINE (SPRECO ALIMENTARE)</a:t>
          </a:r>
          <a:endParaRPr lang="it-IT" sz="1200" kern="1200" dirty="0">
            <a:latin typeface="Arial" panose="020B0604020202020204" pitchFamily="34" charset="0"/>
            <a:cs typeface="Arial" panose="020B0604020202020204" pitchFamily="34" charset="0"/>
          </a:endParaRPr>
        </a:p>
      </dsp:txBody>
      <dsp:txXfrm>
        <a:off x="306797" y="466613"/>
        <a:ext cx="4018481" cy="319654"/>
      </dsp:txXfrm>
    </dsp:sp>
    <dsp:sp modelId="{ACBFDC1F-7122-4D2E-9937-B0FD07D246E0}">
      <dsp:nvSpPr>
        <dsp:cNvPr id="0" name=""/>
        <dsp:cNvSpPr/>
      </dsp:nvSpPr>
      <dsp:spPr>
        <a:xfrm>
          <a:off x="0" y="1832259"/>
          <a:ext cx="5790097" cy="136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9376" tIns="249936" rIns="449376" bIns="99568" numCol="1" spcCol="1270" anchor="t" anchorCtr="0">
          <a:noAutofit/>
        </a:bodyPr>
        <a:lstStyle/>
        <a:p>
          <a:pPr marL="114300" lvl="1" indent="-114300" algn="l" defTabSz="622300">
            <a:lnSpc>
              <a:spcPct val="90000"/>
            </a:lnSpc>
            <a:spcBef>
              <a:spcPct val="0"/>
            </a:spcBef>
            <a:spcAft>
              <a:spcPct val="15000"/>
            </a:spcAft>
            <a:buChar char="•"/>
          </a:pPr>
          <a:r>
            <a:rPr lang="it-IT" sz="1400" kern="1200" dirty="0">
              <a:latin typeface="Arial" panose="020B0604020202020204" pitchFamily="34" charset="0"/>
              <a:cs typeface="Arial" panose="020B0604020202020204" pitchFamily="34" charset="0"/>
            </a:rPr>
            <a:t>quantità di spreco, tipologia spreco nella settimana precedente</a:t>
          </a:r>
        </a:p>
        <a:p>
          <a:pPr marL="114300" lvl="1" indent="-114300" algn="l" defTabSz="622300">
            <a:lnSpc>
              <a:spcPct val="90000"/>
            </a:lnSpc>
            <a:spcBef>
              <a:spcPct val="0"/>
            </a:spcBef>
            <a:spcAft>
              <a:spcPct val="15000"/>
            </a:spcAft>
            <a:buChar char="•"/>
          </a:pPr>
          <a:r>
            <a:rPr lang="it-IT" sz="1400" kern="1200" dirty="0">
              <a:latin typeface="Arial" panose="020B0604020202020204" pitchFamily="34" charset="0"/>
              <a:cs typeface="Arial" panose="020B0604020202020204" pitchFamily="34" charset="0"/>
            </a:rPr>
            <a:t>comportamento e atteggiamenti assunti nei confronti dello spreco alimentare</a:t>
          </a:r>
        </a:p>
        <a:p>
          <a:pPr marL="171450" lvl="1" indent="-171450" algn="l" defTabSz="711200">
            <a:lnSpc>
              <a:spcPct val="90000"/>
            </a:lnSpc>
            <a:spcBef>
              <a:spcPct val="0"/>
            </a:spcBef>
            <a:spcAft>
              <a:spcPct val="15000"/>
            </a:spcAft>
            <a:buChar char="•"/>
          </a:pPr>
          <a:endParaRPr lang="it-IT" sz="1600" kern="1200" dirty="0">
            <a:latin typeface="Arial" panose="020B0604020202020204" pitchFamily="34" charset="0"/>
            <a:cs typeface="Arial" panose="020B0604020202020204" pitchFamily="34" charset="0"/>
          </a:endParaRPr>
        </a:p>
      </dsp:txBody>
      <dsp:txXfrm>
        <a:off x="0" y="1832259"/>
        <a:ext cx="5790097" cy="1360800"/>
      </dsp:txXfrm>
    </dsp:sp>
    <dsp:sp modelId="{D0A065C5-8A5B-4BD9-BA20-ADED34956CD6}">
      <dsp:nvSpPr>
        <dsp:cNvPr id="0" name=""/>
        <dsp:cNvSpPr/>
      </dsp:nvSpPr>
      <dsp:spPr>
        <a:xfrm>
          <a:off x="289504" y="1655140"/>
          <a:ext cx="4053067"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196" tIns="0" rIns="153196" bIns="0" numCol="1" spcCol="1270" anchor="ctr" anchorCtr="0">
          <a:noAutofit/>
        </a:bodyPr>
        <a:lstStyle/>
        <a:p>
          <a:pPr marL="0" lvl="0" indent="0" algn="l" defTabSz="533400">
            <a:lnSpc>
              <a:spcPct val="90000"/>
            </a:lnSpc>
            <a:spcBef>
              <a:spcPct val="0"/>
            </a:spcBef>
            <a:spcAft>
              <a:spcPct val="35000"/>
            </a:spcAft>
            <a:buNone/>
          </a:pPr>
          <a:r>
            <a:rPr lang="it-IT" sz="1200" kern="1200" dirty="0">
              <a:solidFill>
                <a:srgbClr val="FF0000"/>
              </a:solidFill>
              <a:latin typeface="Arial" panose="020B0604020202020204" pitchFamily="34" charset="0"/>
              <a:ea typeface="Calibri" panose="020F0502020204030204" pitchFamily="34" charset="0"/>
              <a:cs typeface="Arial" panose="020B0604020202020204" pitchFamily="34" charset="0"/>
            </a:rPr>
            <a:t>FASE 2</a:t>
          </a:r>
          <a:r>
            <a:rPr lang="it-IT" sz="1200" kern="1200" dirty="0">
              <a:latin typeface="Arial" panose="020B0604020202020204" pitchFamily="34" charset="0"/>
              <a:ea typeface="Calibri" panose="020F0502020204030204" pitchFamily="34" charset="0"/>
              <a:cs typeface="Arial" panose="020B0604020202020204" pitchFamily="34" charset="0"/>
            </a:rPr>
            <a:t>- QUANTITA’ DI SPRECO, TIPOLOGIA DI SPRECO, ATTEGGIAMENTI, CREDENZE, OPINIONI</a:t>
          </a:r>
          <a:endParaRPr lang="it-IT" sz="1200" kern="1200" dirty="0">
            <a:latin typeface="Arial" panose="020B0604020202020204" pitchFamily="34" charset="0"/>
            <a:cs typeface="Arial" panose="020B0604020202020204" pitchFamily="34" charset="0"/>
          </a:endParaRPr>
        </a:p>
      </dsp:txBody>
      <dsp:txXfrm>
        <a:off x="306797" y="1672433"/>
        <a:ext cx="4018481" cy="31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2511F-A49A-49BC-A08A-CD8BE06020A9}">
      <dsp:nvSpPr>
        <dsp:cNvPr id="0" name=""/>
        <dsp:cNvSpPr/>
      </dsp:nvSpPr>
      <dsp:spPr>
        <a:xfrm>
          <a:off x="4104" y="429206"/>
          <a:ext cx="1064398" cy="498922"/>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t>pianificazione</a:t>
          </a:r>
        </a:p>
      </dsp:txBody>
      <dsp:txXfrm>
        <a:off x="18717" y="443819"/>
        <a:ext cx="1035172" cy="469696"/>
      </dsp:txXfrm>
    </dsp:sp>
    <dsp:sp modelId="{8A1E2EE7-E6D9-418E-BC8A-9C62257393FD}">
      <dsp:nvSpPr>
        <dsp:cNvPr id="0" name=""/>
        <dsp:cNvSpPr/>
      </dsp:nvSpPr>
      <dsp:spPr>
        <a:xfrm>
          <a:off x="1125063" y="608533"/>
          <a:ext cx="119907" cy="1402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it-IT" sz="600" kern="1200"/>
        </a:p>
      </dsp:txBody>
      <dsp:txXfrm>
        <a:off x="1125063" y="636587"/>
        <a:ext cx="83935" cy="84160"/>
      </dsp:txXfrm>
    </dsp:sp>
    <dsp:sp modelId="{3086D897-BE55-4232-B061-1D5358FC1CBB}">
      <dsp:nvSpPr>
        <dsp:cNvPr id="0" name=""/>
        <dsp:cNvSpPr/>
      </dsp:nvSpPr>
      <dsp:spPr>
        <a:xfrm>
          <a:off x="1294743" y="429206"/>
          <a:ext cx="1575831" cy="498922"/>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t>approvvigionamento</a:t>
          </a:r>
        </a:p>
      </dsp:txBody>
      <dsp:txXfrm>
        <a:off x="1309356" y="443819"/>
        <a:ext cx="1546605" cy="469696"/>
      </dsp:txXfrm>
    </dsp:sp>
    <dsp:sp modelId="{25F569F5-7A14-4967-9759-73200966ABCA}">
      <dsp:nvSpPr>
        <dsp:cNvPr id="0" name=""/>
        <dsp:cNvSpPr/>
      </dsp:nvSpPr>
      <dsp:spPr>
        <a:xfrm>
          <a:off x="2927134" y="608533"/>
          <a:ext cx="119907" cy="1402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it-IT" sz="600" kern="1200"/>
        </a:p>
      </dsp:txBody>
      <dsp:txXfrm>
        <a:off x="2927134" y="636587"/>
        <a:ext cx="83935" cy="84160"/>
      </dsp:txXfrm>
    </dsp:sp>
    <dsp:sp modelId="{5AEB702F-7669-4DCB-A197-CC7DD1B38400}">
      <dsp:nvSpPr>
        <dsp:cNvPr id="0" name=""/>
        <dsp:cNvSpPr/>
      </dsp:nvSpPr>
      <dsp:spPr>
        <a:xfrm>
          <a:off x="3096815" y="429206"/>
          <a:ext cx="878513" cy="498922"/>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t>stoccaggio</a:t>
          </a:r>
        </a:p>
      </dsp:txBody>
      <dsp:txXfrm>
        <a:off x="3111428" y="443819"/>
        <a:ext cx="849287" cy="469696"/>
      </dsp:txXfrm>
    </dsp:sp>
    <dsp:sp modelId="{4E8A1ECE-F259-47B0-860E-A54C80627795}">
      <dsp:nvSpPr>
        <dsp:cNvPr id="0" name=""/>
        <dsp:cNvSpPr/>
      </dsp:nvSpPr>
      <dsp:spPr>
        <a:xfrm>
          <a:off x="4031888" y="608533"/>
          <a:ext cx="119907" cy="1402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it-IT" sz="600" kern="1200"/>
        </a:p>
      </dsp:txBody>
      <dsp:txXfrm>
        <a:off x="4031888" y="636587"/>
        <a:ext cx="83935" cy="84160"/>
      </dsp:txXfrm>
    </dsp:sp>
    <dsp:sp modelId="{6BB348BD-7DDB-4BAB-B42A-CB18491ADEAA}">
      <dsp:nvSpPr>
        <dsp:cNvPr id="0" name=""/>
        <dsp:cNvSpPr/>
      </dsp:nvSpPr>
      <dsp:spPr>
        <a:xfrm>
          <a:off x="4201569" y="429206"/>
          <a:ext cx="1107898" cy="498922"/>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t>preparazione</a:t>
          </a:r>
        </a:p>
      </dsp:txBody>
      <dsp:txXfrm>
        <a:off x="4216182" y="443819"/>
        <a:ext cx="1078672" cy="469696"/>
      </dsp:txXfrm>
    </dsp:sp>
    <dsp:sp modelId="{828FC6FF-EB00-42B3-B941-7B467C239594}">
      <dsp:nvSpPr>
        <dsp:cNvPr id="0" name=""/>
        <dsp:cNvSpPr/>
      </dsp:nvSpPr>
      <dsp:spPr>
        <a:xfrm>
          <a:off x="5366028" y="608533"/>
          <a:ext cx="119907" cy="1402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it-IT" sz="600" kern="1200"/>
        </a:p>
      </dsp:txBody>
      <dsp:txXfrm>
        <a:off x="5366028" y="636587"/>
        <a:ext cx="83935" cy="84160"/>
      </dsp:txXfrm>
    </dsp:sp>
    <dsp:sp modelId="{AAAD9B05-C78B-41A4-999F-AE7FEB334D63}">
      <dsp:nvSpPr>
        <dsp:cNvPr id="0" name=""/>
        <dsp:cNvSpPr/>
      </dsp:nvSpPr>
      <dsp:spPr>
        <a:xfrm>
          <a:off x="5535708" y="429206"/>
          <a:ext cx="787514" cy="498922"/>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t>consumo</a:t>
          </a:r>
        </a:p>
      </dsp:txBody>
      <dsp:txXfrm>
        <a:off x="5550321" y="443819"/>
        <a:ext cx="758288" cy="4696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7203E-3A51-4D21-81FC-D3FE24D77B02}">
      <dsp:nvSpPr>
        <dsp:cNvPr id="0" name=""/>
        <dsp:cNvSpPr/>
      </dsp:nvSpPr>
      <dsp:spPr>
        <a:xfrm>
          <a:off x="0" y="371818"/>
          <a:ext cx="5704947" cy="737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2767" tIns="270764" rIns="442767" bIns="92456" numCol="1" spcCol="1270" anchor="t" anchorCtr="0">
          <a:noAutofit/>
        </a:bodyPr>
        <a:lstStyle/>
        <a:p>
          <a:pPr marL="114300" lvl="1" indent="-114300" algn="l" defTabSz="577850">
            <a:lnSpc>
              <a:spcPct val="90000"/>
            </a:lnSpc>
            <a:spcBef>
              <a:spcPct val="0"/>
            </a:spcBef>
            <a:spcAft>
              <a:spcPct val="15000"/>
            </a:spcAft>
            <a:buChar char="•"/>
          </a:pPr>
          <a:r>
            <a:rPr lang="it-IT" sz="1300" kern="1200" dirty="0">
              <a:latin typeface="Arial" panose="020B0604020202020204" pitchFamily="34" charset="0"/>
              <a:cs typeface="Arial" panose="020B0604020202020204" pitchFamily="34" charset="0"/>
            </a:rPr>
            <a:t>la propensione allo spreco: spreco su acquisti</a:t>
          </a:r>
        </a:p>
        <a:p>
          <a:pPr marL="114300" lvl="1" indent="-114300" algn="l" defTabSz="577850">
            <a:lnSpc>
              <a:spcPct val="90000"/>
            </a:lnSpc>
            <a:spcBef>
              <a:spcPct val="0"/>
            </a:spcBef>
            <a:spcAft>
              <a:spcPct val="15000"/>
            </a:spcAft>
            <a:buChar char="•"/>
          </a:pPr>
          <a:r>
            <a:rPr lang="it-IT" sz="1300" kern="1200" dirty="0">
              <a:latin typeface="Arial" panose="020B0604020202020204" pitchFamily="34" charset="0"/>
              <a:cs typeface="Arial" panose="020B0604020202020204" pitchFamily="34" charset="0"/>
            </a:rPr>
            <a:t>Il valore economico dello spreco </a:t>
          </a:r>
        </a:p>
      </dsp:txBody>
      <dsp:txXfrm>
        <a:off x="0" y="371818"/>
        <a:ext cx="5704947" cy="737100"/>
      </dsp:txXfrm>
    </dsp:sp>
    <dsp:sp modelId="{98479BC5-F283-44BF-BF35-910B13703FD2}">
      <dsp:nvSpPr>
        <dsp:cNvPr id="0" name=""/>
        <dsp:cNvSpPr/>
      </dsp:nvSpPr>
      <dsp:spPr>
        <a:xfrm>
          <a:off x="285247" y="179938"/>
          <a:ext cx="3993462"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943" tIns="0" rIns="150943" bIns="0" numCol="1" spcCol="1270" anchor="ctr" anchorCtr="0">
          <a:noAutofit/>
        </a:bodyPr>
        <a:lstStyle/>
        <a:p>
          <a:pPr marL="0" lvl="0" indent="0" algn="l" defTabSz="577850">
            <a:lnSpc>
              <a:spcPct val="90000"/>
            </a:lnSpc>
            <a:spcBef>
              <a:spcPct val="0"/>
            </a:spcBef>
            <a:spcAft>
              <a:spcPct val="35000"/>
            </a:spcAft>
            <a:buNone/>
          </a:pPr>
          <a:r>
            <a:rPr lang="it-IT" sz="1300" kern="1200" dirty="0">
              <a:latin typeface="Arial" panose="020B0604020202020204" pitchFamily="34" charset="0"/>
              <a:cs typeface="Arial" panose="020B0604020202020204" pitchFamily="34" charset="0"/>
            </a:rPr>
            <a:t>Ulteriori indicatori</a:t>
          </a:r>
        </a:p>
      </dsp:txBody>
      <dsp:txXfrm>
        <a:off x="303981" y="198672"/>
        <a:ext cx="3955994" cy="346292"/>
      </dsp:txXfrm>
    </dsp:sp>
    <dsp:sp modelId="{39A1F962-AB6A-4CA0-A79E-3BEC09A105A8}">
      <dsp:nvSpPr>
        <dsp:cNvPr id="0" name=""/>
        <dsp:cNvSpPr/>
      </dsp:nvSpPr>
      <dsp:spPr>
        <a:xfrm>
          <a:off x="0" y="1370999"/>
          <a:ext cx="5704947" cy="737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2767" tIns="270764" rIns="442767" bIns="92456" numCol="1" spcCol="1270" anchor="t" anchorCtr="0">
          <a:noAutofit/>
        </a:bodyPr>
        <a:lstStyle/>
        <a:p>
          <a:pPr marL="114300" lvl="1" indent="-114300" algn="l" defTabSz="577850">
            <a:lnSpc>
              <a:spcPct val="90000"/>
            </a:lnSpc>
            <a:spcBef>
              <a:spcPct val="0"/>
            </a:spcBef>
            <a:spcAft>
              <a:spcPct val="15000"/>
            </a:spcAft>
            <a:buChar char="•"/>
          </a:pPr>
          <a:r>
            <a:rPr lang="it-IT" sz="1300" kern="1200" dirty="0">
              <a:latin typeface="Arial" panose="020B0604020202020204" pitchFamily="34" charset="0"/>
              <a:cs typeface="Arial" panose="020B0604020202020204" pitchFamily="34" charset="0"/>
            </a:rPr>
            <a:t>approfondire le categorie alimentari</a:t>
          </a:r>
        </a:p>
        <a:p>
          <a:pPr marL="114300" lvl="1" indent="-114300" algn="l" defTabSz="577850">
            <a:lnSpc>
              <a:spcPct val="90000"/>
            </a:lnSpc>
            <a:spcBef>
              <a:spcPct val="0"/>
            </a:spcBef>
            <a:spcAft>
              <a:spcPct val="15000"/>
            </a:spcAft>
            <a:buChar char="•"/>
          </a:pPr>
          <a:r>
            <a:rPr lang="it-IT" sz="1300" kern="1200" dirty="0">
              <a:latin typeface="Arial" panose="020B0604020202020204" pitchFamily="34" charset="0"/>
              <a:cs typeface="Arial" panose="020B0604020202020204" pitchFamily="34" charset="0"/>
            </a:rPr>
            <a:t>introdurre eventuali altre pratiche di prevenzione domestica</a:t>
          </a:r>
        </a:p>
      </dsp:txBody>
      <dsp:txXfrm>
        <a:off x="0" y="1370999"/>
        <a:ext cx="5704947" cy="737100"/>
      </dsp:txXfrm>
    </dsp:sp>
    <dsp:sp modelId="{BA9629A8-5886-4C20-A9F0-CE4A796CD920}">
      <dsp:nvSpPr>
        <dsp:cNvPr id="0" name=""/>
        <dsp:cNvSpPr/>
      </dsp:nvSpPr>
      <dsp:spPr>
        <a:xfrm>
          <a:off x="285247" y="1179118"/>
          <a:ext cx="3993462"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943" tIns="0" rIns="150943" bIns="0" numCol="1" spcCol="1270" anchor="ctr" anchorCtr="0">
          <a:noAutofit/>
        </a:bodyPr>
        <a:lstStyle/>
        <a:p>
          <a:pPr marL="0" lvl="0" indent="0" algn="l" defTabSz="577850">
            <a:lnSpc>
              <a:spcPct val="90000"/>
            </a:lnSpc>
            <a:spcBef>
              <a:spcPct val="0"/>
            </a:spcBef>
            <a:spcAft>
              <a:spcPct val="35000"/>
            </a:spcAft>
            <a:buNone/>
          </a:pPr>
          <a:r>
            <a:rPr lang="it-IT" sz="1300" kern="1200" dirty="0">
              <a:latin typeface="Arial" panose="020B0604020202020204" pitchFamily="34" charset="0"/>
              <a:cs typeface="Arial" panose="020B0604020202020204" pitchFamily="34" charset="0"/>
            </a:rPr>
            <a:t>Miglioramento delle misurazioni</a:t>
          </a:r>
        </a:p>
      </dsp:txBody>
      <dsp:txXfrm>
        <a:off x="303981" y="1197852"/>
        <a:ext cx="3955994" cy="346292"/>
      </dsp:txXfrm>
    </dsp:sp>
    <dsp:sp modelId="{D38E75A1-EBD4-4857-A43C-7350C4E657A9}">
      <dsp:nvSpPr>
        <dsp:cNvPr id="0" name=""/>
        <dsp:cNvSpPr/>
      </dsp:nvSpPr>
      <dsp:spPr>
        <a:xfrm>
          <a:off x="0" y="2370179"/>
          <a:ext cx="5704947" cy="5528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2767" tIns="270764" rIns="442767" bIns="92456" numCol="1" spcCol="1270" anchor="t" anchorCtr="0">
          <a:noAutofit/>
        </a:bodyPr>
        <a:lstStyle/>
        <a:p>
          <a:pPr marL="114300" lvl="1" indent="-114300" algn="l" defTabSz="577850">
            <a:lnSpc>
              <a:spcPct val="90000"/>
            </a:lnSpc>
            <a:spcBef>
              <a:spcPct val="0"/>
            </a:spcBef>
            <a:spcAft>
              <a:spcPct val="15000"/>
            </a:spcAft>
            <a:buChar char="•"/>
          </a:pPr>
          <a:r>
            <a:rPr lang="it-IT" sz="1300" kern="1200" dirty="0"/>
            <a:t>similitudini e differenze</a:t>
          </a:r>
        </a:p>
      </dsp:txBody>
      <dsp:txXfrm>
        <a:off x="0" y="2370179"/>
        <a:ext cx="5704947" cy="552825"/>
      </dsp:txXfrm>
    </dsp:sp>
    <dsp:sp modelId="{E3064C0D-7791-49A1-B40B-4CF63E27F871}">
      <dsp:nvSpPr>
        <dsp:cNvPr id="0" name=""/>
        <dsp:cNvSpPr/>
      </dsp:nvSpPr>
      <dsp:spPr>
        <a:xfrm>
          <a:off x="285247" y="2178299"/>
          <a:ext cx="3993462"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943" tIns="0" rIns="150943" bIns="0" numCol="1" spcCol="1270" anchor="ctr" anchorCtr="0">
          <a:noAutofit/>
        </a:bodyPr>
        <a:lstStyle/>
        <a:p>
          <a:pPr marL="0" lvl="0" indent="0" algn="l" defTabSz="577850">
            <a:lnSpc>
              <a:spcPct val="90000"/>
            </a:lnSpc>
            <a:spcBef>
              <a:spcPct val="0"/>
            </a:spcBef>
            <a:spcAft>
              <a:spcPct val="35000"/>
            </a:spcAft>
            <a:buNone/>
          </a:pPr>
          <a:r>
            <a:rPr lang="it-IT" sz="1300" kern="1200" dirty="0">
              <a:latin typeface="Arial" panose="020B0604020202020204" pitchFamily="34" charset="0"/>
              <a:cs typeface="Arial" panose="020B0604020202020204" pitchFamily="34" charset="0"/>
            </a:rPr>
            <a:t>Posizionamento Italia verso paesi europei</a:t>
          </a:r>
        </a:p>
      </dsp:txBody>
      <dsp:txXfrm>
        <a:off x="303981" y="2197033"/>
        <a:ext cx="3955994" cy="346292"/>
      </dsp:txXfrm>
    </dsp:sp>
    <dsp:sp modelId="{DA30D1BB-6D89-47C4-AEEA-F3558075CFD4}">
      <dsp:nvSpPr>
        <dsp:cNvPr id="0" name=""/>
        <dsp:cNvSpPr/>
      </dsp:nvSpPr>
      <dsp:spPr>
        <a:xfrm>
          <a:off x="0" y="3185084"/>
          <a:ext cx="5704947" cy="7575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2767" tIns="270764" rIns="442767" bIns="92456" numCol="1" spcCol="1270" anchor="t" anchorCtr="0">
          <a:noAutofit/>
        </a:bodyPr>
        <a:lstStyle/>
        <a:p>
          <a:pPr marL="114300" lvl="1" indent="-114300" algn="l" defTabSz="577850">
            <a:lnSpc>
              <a:spcPct val="90000"/>
            </a:lnSpc>
            <a:spcBef>
              <a:spcPct val="0"/>
            </a:spcBef>
            <a:spcAft>
              <a:spcPct val="15000"/>
            </a:spcAft>
            <a:buChar char="•"/>
          </a:pPr>
          <a:r>
            <a:rPr lang="it-IT" sz="1300" kern="1200">
              <a:latin typeface="Arial" panose="020B0604020202020204" pitchFamily="34" charset="0"/>
              <a:cs typeface="Arial" panose="020B0604020202020204" pitchFamily="34" charset="0"/>
            </a:rPr>
            <a:t>quali relazioni valgono in Italia?</a:t>
          </a:r>
          <a:endParaRPr lang="it-IT" sz="1300" kern="1200"/>
        </a:p>
        <a:p>
          <a:pPr marL="114300" lvl="1" indent="-114300" algn="l" defTabSz="577850">
            <a:lnSpc>
              <a:spcPct val="90000"/>
            </a:lnSpc>
            <a:spcBef>
              <a:spcPct val="0"/>
            </a:spcBef>
            <a:spcAft>
              <a:spcPct val="15000"/>
            </a:spcAft>
            <a:buChar char="•"/>
          </a:pPr>
          <a:r>
            <a:rPr lang="it-IT" sz="1300" kern="1200" dirty="0">
              <a:latin typeface="Arial" panose="020B0604020202020204" pitchFamily="34" charset="0"/>
              <a:cs typeface="Arial" panose="020B0604020202020204" pitchFamily="34" charset="0"/>
            </a:rPr>
            <a:t>quali interventi e </a:t>
          </a:r>
          <a:r>
            <a:rPr lang="it-IT" sz="1300" i="1" kern="1200" dirty="0">
              <a:latin typeface="Arial" panose="020B0604020202020204" pitchFamily="34" charset="0"/>
              <a:cs typeface="Arial" panose="020B0604020202020204" pitchFamily="34" charset="0"/>
            </a:rPr>
            <a:t>policy</a:t>
          </a:r>
          <a:r>
            <a:rPr lang="it-IT" sz="1300" kern="1200" dirty="0">
              <a:latin typeface="Arial" panose="020B0604020202020204" pitchFamily="34" charset="0"/>
              <a:cs typeface="Arial" panose="020B0604020202020204" pitchFamily="34" charset="0"/>
            </a:rPr>
            <a:t> di sensibilizzazione alla prevenzione?</a:t>
          </a:r>
        </a:p>
      </dsp:txBody>
      <dsp:txXfrm>
        <a:off x="0" y="3185084"/>
        <a:ext cx="5704947" cy="757575"/>
      </dsp:txXfrm>
    </dsp:sp>
    <dsp:sp modelId="{3A4F4537-08C8-400A-8E0F-21AFA858D66B}">
      <dsp:nvSpPr>
        <dsp:cNvPr id="0" name=""/>
        <dsp:cNvSpPr/>
      </dsp:nvSpPr>
      <dsp:spPr>
        <a:xfrm>
          <a:off x="285247" y="2993204"/>
          <a:ext cx="3993462"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943" tIns="0" rIns="150943" bIns="0" numCol="1" spcCol="1270" anchor="ctr" anchorCtr="0">
          <a:noAutofit/>
        </a:bodyPr>
        <a:lstStyle/>
        <a:p>
          <a:pPr marL="0" lvl="0" indent="0" algn="l" defTabSz="577850">
            <a:lnSpc>
              <a:spcPct val="90000"/>
            </a:lnSpc>
            <a:spcBef>
              <a:spcPct val="0"/>
            </a:spcBef>
            <a:spcAft>
              <a:spcPct val="35000"/>
            </a:spcAft>
            <a:buNone/>
          </a:pPr>
          <a:r>
            <a:rPr lang="it-IT" sz="1300" kern="1200">
              <a:latin typeface="Arial" panose="020B0604020202020204" pitchFamily="34" charset="0"/>
              <a:cs typeface="Arial" panose="020B0604020202020204" pitchFamily="34" charset="0"/>
            </a:rPr>
            <a:t>Verifica modello comportamentale</a:t>
          </a:r>
          <a:endParaRPr lang="it-IT" sz="1300" kern="1200" dirty="0">
            <a:latin typeface="Arial" panose="020B0604020202020204" pitchFamily="34" charset="0"/>
            <a:cs typeface="Arial" panose="020B0604020202020204" pitchFamily="34" charset="0"/>
          </a:endParaRPr>
        </a:p>
      </dsp:txBody>
      <dsp:txXfrm>
        <a:off x="303981" y="3011938"/>
        <a:ext cx="3955994" cy="346292"/>
      </dsp:txXfrm>
    </dsp:sp>
    <dsp:sp modelId="{79E10DFE-EB04-46ED-8918-AA5D20B709FF}">
      <dsp:nvSpPr>
        <dsp:cNvPr id="0" name=""/>
        <dsp:cNvSpPr/>
      </dsp:nvSpPr>
      <dsp:spPr>
        <a:xfrm>
          <a:off x="0" y="4204739"/>
          <a:ext cx="5704947" cy="5528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2767" tIns="270764" rIns="442767" bIns="92456" numCol="1" spcCol="1270" anchor="t" anchorCtr="0">
          <a:noAutofit/>
        </a:bodyPr>
        <a:lstStyle/>
        <a:p>
          <a:pPr marL="114300" lvl="1" indent="-114300" algn="l" defTabSz="577850">
            <a:lnSpc>
              <a:spcPct val="90000"/>
            </a:lnSpc>
            <a:spcBef>
              <a:spcPct val="0"/>
            </a:spcBef>
            <a:spcAft>
              <a:spcPct val="15000"/>
            </a:spcAft>
            <a:buChar char="•"/>
          </a:pPr>
          <a:r>
            <a:rPr lang="it-IT" sz="1300" kern="1200" dirty="0"/>
            <a:t>Programmazione delle future indagini di campo</a:t>
          </a:r>
        </a:p>
      </dsp:txBody>
      <dsp:txXfrm>
        <a:off x="0" y="4204739"/>
        <a:ext cx="5704947" cy="552825"/>
      </dsp:txXfrm>
    </dsp:sp>
    <dsp:sp modelId="{D7E7BD35-5D74-4A11-9083-5D2E8549D261}">
      <dsp:nvSpPr>
        <dsp:cNvPr id="0" name=""/>
        <dsp:cNvSpPr/>
      </dsp:nvSpPr>
      <dsp:spPr>
        <a:xfrm>
          <a:off x="285247" y="4012859"/>
          <a:ext cx="3993462"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943" tIns="0" rIns="150943" bIns="0" numCol="1" spcCol="1270" anchor="ctr" anchorCtr="0">
          <a:noAutofit/>
        </a:bodyPr>
        <a:lstStyle/>
        <a:p>
          <a:pPr marL="0" lvl="0" indent="0" algn="l" defTabSz="577850">
            <a:lnSpc>
              <a:spcPct val="90000"/>
            </a:lnSpc>
            <a:spcBef>
              <a:spcPct val="0"/>
            </a:spcBef>
            <a:spcAft>
              <a:spcPct val="35000"/>
            </a:spcAft>
            <a:buNone/>
          </a:pPr>
          <a:r>
            <a:rPr lang="it-IT" sz="1300" kern="1200" dirty="0">
              <a:latin typeface="Arial" panose="020B0604020202020204" pitchFamily="34" charset="0"/>
              <a:cs typeface="Arial" panose="020B0604020202020204" pitchFamily="34" charset="0"/>
            </a:rPr>
            <a:t>Periodicità dell’indagine per il monitoraggio</a:t>
          </a:r>
        </a:p>
      </dsp:txBody>
      <dsp:txXfrm>
        <a:off x="303981" y="4031593"/>
        <a:ext cx="3955994"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0.12777</cdr:x>
      <cdr:y>0.15531</cdr:y>
    </cdr:from>
    <cdr:to>
      <cdr:x>0.22012</cdr:x>
      <cdr:y>0.20593</cdr:y>
    </cdr:to>
    <cdr:sp macro="" textlink="">
      <cdr:nvSpPr>
        <cdr:cNvPr id="2" name="CasellaDiTesto 2"/>
        <cdr:cNvSpPr txBox="1"/>
      </cdr:nvSpPr>
      <cdr:spPr>
        <a:xfrm xmlns:a="http://schemas.openxmlformats.org/drawingml/2006/main">
          <a:off x="641352" y="574704"/>
          <a:ext cx="463567" cy="187317"/>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it-IT" sz="1100"/>
            <a:t>***</a:t>
          </a:r>
        </a:p>
      </cdr:txBody>
    </cdr:sp>
  </cdr:relSizeAnchor>
  <cdr:relSizeAnchor xmlns:cdr="http://schemas.openxmlformats.org/drawingml/2006/chartDrawing">
    <cdr:from>
      <cdr:x>0.32511</cdr:x>
      <cdr:y>0.41785</cdr:y>
    </cdr:from>
    <cdr:to>
      <cdr:x>0.41746</cdr:x>
      <cdr:y>0.46847</cdr:y>
    </cdr:to>
    <cdr:sp macro="" textlink="">
      <cdr:nvSpPr>
        <cdr:cNvPr id="4" name="CasellaDiTesto 2"/>
        <cdr:cNvSpPr txBox="1"/>
      </cdr:nvSpPr>
      <cdr:spPr>
        <a:xfrm xmlns:a="http://schemas.openxmlformats.org/drawingml/2006/main">
          <a:off x="1631950" y="1546225"/>
          <a:ext cx="463567" cy="187317"/>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it-IT" sz="1100"/>
            <a:t>***</a:t>
          </a:r>
        </a:p>
      </cdr:txBody>
    </cdr:sp>
  </cdr:relSizeAnchor>
  <cdr:relSizeAnchor xmlns:cdr="http://schemas.openxmlformats.org/drawingml/2006/chartDrawing">
    <cdr:from>
      <cdr:x>0.49209</cdr:x>
      <cdr:y>0.08323</cdr:y>
    </cdr:from>
    <cdr:to>
      <cdr:x>0.58444</cdr:x>
      <cdr:y>0.13385</cdr:y>
    </cdr:to>
    <cdr:sp macro="" textlink="">
      <cdr:nvSpPr>
        <cdr:cNvPr id="5" name="CasellaDiTesto 2"/>
        <cdr:cNvSpPr txBox="1"/>
      </cdr:nvSpPr>
      <cdr:spPr>
        <a:xfrm xmlns:a="http://schemas.openxmlformats.org/drawingml/2006/main">
          <a:off x="2470150" y="307975"/>
          <a:ext cx="463567" cy="187317"/>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it-IT" sz="1100"/>
            <a:t>***</a:t>
          </a:r>
        </a:p>
      </cdr:txBody>
    </cdr:sp>
  </cdr:relSizeAnchor>
  <cdr:relSizeAnchor xmlns:cdr="http://schemas.openxmlformats.org/drawingml/2006/chartDrawing">
    <cdr:from>
      <cdr:x>0.85642</cdr:x>
      <cdr:y>0.11154</cdr:y>
    </cdr:from>
    <cdr:to>
      <cdr:x>0.94877</cdr:x>
      <cdr:y>0.16216</cdr:y>
    </cdr:to>
    <cdr:sp macro="" textlink="">
      <cdr:nvSpPr>
        <cdr:cNvPr id="6" name="CasellaDiTesto 2"/>
        <cdr:cNvSpPr txBox="1"/>
      </cdr:nvSpPr>
      <cdr:spPr>
        <a:xfrm xmlns:a="http://schemas.openxmlformats.org/drawingml/2006/main">
          <a:off x="4298950" y="412750"/>
          <a:ext cx="463567" cy="187317"/>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it-IT" sz="1100"/>
            <a:t>***</a:t>
          </a:r>
        </a:p>
      </cdr:txBody>
    </cdr:sp>
  </cdr:relSizeAnchor>
  <cdr:relSizeAnchor xmlns:cdr="http://schemas.openxmlformats.org/drawingml/2006/chartDrawing">
    <cdr:from>
      <cdr:x>0.67615</cdr:x>
      <cdr:y>0.12956</cdr:y>
    </cdr:from>
    <cdr:to>
      <cdr:x>0.7685</cdr:x>
      <cdr:y>0.18018</cdr:y>
    </cdr:to>
    <cdr:sp macro="" textlink="">
      <cdr:nvSpPr>
        <cdr:cNvPr id="7" name="CasellaDiTesto 2"/>
        <cdr:cNvSpPr txBox="1"/>
      </cdr:nvSpPr>
      <cdr:spPr>
        <a:xfrm xmlns:a="http://schemas.openxmlformats.org/drawingml/2006/main">
          <a:off x="3394075" y="479425"/>
          <a:ext cx="463567" cy="187317"/>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it-IT" sz="110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1"/>
            <a:ext cx="2946400" cy="49371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9688" y="1"/>
            <a:ext cx="2946400" cy="493713"/>
          </a:xfrm>
          <a:prstGeom prst="rect">
            <a:avLst/>
          </a:prstGeom>
        </p:spPr>
        <p:txBody>
          <a:bodyPr vert="horz" lIns="91440" tIns="45720" rIns="91440" bIns="45720" rtlCol="0"/>
          <a:lstStyle>
            <a:lvl1pPr algn="r">
              <a:defRPr sz="1200"/>
            </a:lvl1pPr>
          </a:lstStyle>
          <a:p>
            <a:fld id="{7D3CF7C5-534C-41E7-B8E5-373B03A288C4}" type="datetimeFigureOut">
              <a:rPr lang="it-IT" smtClean="0"/>
              <a:t>07/05/2019</a:t>
            </a:fld>
            <a:endParaRPr lang="it-IT"/>
          </a:p>
        </p:txBody>
      </p:sp>
      <p:sp>
        <p:nvSpPr>
          <p:cNvPr id="4" name="Segnaposto immagine diapositiva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1" y="4689475"/>
            <a:ext cx="5438775" cy="4443413"/>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377363"/>
            <a:ext cx="2946400" cy="49371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9688" y="9377363"/>
            <a:ext cx="2946400" cy="493712"/>
          </a:xfrm>
          <a:prstGeom prst="rect">
            <a:avLst/>
          </a:prstGeom>
        </p:spPr>
        <p:txBody>
          <a:bodyPr vert="horz" lIns="91440" tIns="45720" rIns="91440" bIns="45720" rtlCol="0" anchor="b"/>
          <a:lstStyle>
            <a:lvl1pPr algn="r">
              <a:defRPr sz="1200"/>
            </a:lvl1pPr>
          </a:lstStyle>
          <a:p>
            <a:fld id="{2A534649-2056-497A-B88E-376B0A18CF06}" type="slidenum">
              <a:rPr lang="it-IT" smtClean="0"/>
              <a:t>‹N›</a:t>
            </a:fld>
            <a:endParaRPr lang="it-IT"/>
          </a:p>
        </p:txBody>
      </p:sp>
    </p:spTree>
    <p:extLst>
      <p:ext uri="{BB962C8B-B14F-4D97-AF65-F5344CB8AC3E}">
        <p14:creationId xmlns:p14="http://schemas.microsoft.com/office/powerpoint/2010/main" val="2159695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700" dirty="0"/>
              <a:t>L’attenzione sul consumatore è alta nella ricerca, ma con risultati ancora controversi. Anche gli operatori della filiera devono essere consapevoli della gestione degli alimenti in casa per contribuire alla prevenzione degli sprechi domestici.</a:t>
            </a:r>
          </a:p>
          <a:p>
            <a:endParaRPr lang="it-IT" dirty="0"/>
          </a:p>
        </p:txBody>
      </p:sp>
      <p:sp>
        <p:nvSpPr>
          <p:cNvPr id="4" name="Segnaposto numero diapositiva 3"/>
          <p:cNvSpPr>
            <a:spLocks noGrp="1"/>
          </p:cNvSpPr>
          <p:nvPr>
            <p:ph type="sldNum" sz="quarter" idx="10"/>
          </p:nvPr>
        </p:nvSpPr>
        <p:spPr/>
        <p:txBody>
          <a:bodyPr/>
          <a:lstStyle/>
          <a:p>
            <a:fld id="{2A534649-2056-497A-B88E-376B0A18CF06}" type="slidenum">
              <a:rPr lang="it-IT" smtClean="0"/>
              <a:t>2</a:t>
            </a:fld>
            <a:endParaRPr lang="it-IT"/>
          </a:p>
        </p:txBody>
      </p:sp>
    </p:spTree>
    <p:extLst>
      <p:ext uri="{BB962C8B-B14F-4D97-AF65-F5344CB8AC3E}">
        <p14:creationId xmlns:p14="http://schemas.microsoft.com/office/powerpoint/2010/main" val="2095074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700" dirty="0"/>
              <a:t>L’attenzione sul consumatore è alta nella ricerca, ma con risultati ancora controversi. Anche gli operatori della filiera devono essere consapevoli della gestione degli alimenti in casa per contribuire alla prevenzione degli sprechi domestici.</a:t>
            </a:r>
          </a:p>
          <a:p>
            <a:endParaRPr lang="it-IT" dirty="0"/>
          </a:p>
        </p:txBody>
      </p:sp>
      <p:sp>
        <p:nvSpPr>
          <p:cNvPr id="4" name="Segnaposto numero diapositiva 3"/>
          <p:cNvSpPr>
            <a:spLocks noGrp="1"/>
          </p:cNvSpPr>
          <p:nvPr>
            <p:ph type="sldNum" sz="quarter" idx="10"/>
          </p:nvPr>
        </p:nvSpPr>
        <p:spPr/>
        <p:txBody>
          <a:bodyPr/>
          <a:lstStyle/>
          <a:p>
            <a:fld id="{2A534649-2056-497A-B88E-376B0A18CF06}" type="slidenum">
              <a:rPr lang="it-IT" smtClean="0"/>
              <a:t>3</a:t>
            </a:fld>
            <a:endParaRPr lang="it-IT"/>
          </a:p>
        </p:txBody>
      </p:sp>
    </p:spTree>
    <p:extLst>
      <p:ext uri="{BB962C8B-B14F-4D97-AF65-F5344CB8AC3E}">
        <p14:creationId xmlns:p14="http://schemas.microsoft.com/office/powerpoint/2010/main" val="1081687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a:t>Le indagini realizzate fino ad oggi hanno adottato un approccio esplorativo e conoscitivo. L’adozione di un modello teorico focalizzato non solo sulla misurazione della quantità dello spreco ma sulle determinanti di questo risultano molto più utili per supportare interventi e policy di prevenzione</a:t>
            </a:r>
          </a:p>
        </p:txBody>
      </p:sp>
      <p:sp>
        <p:nvSpPr>
          <p:cNvPr id="4" name="Segnaposto numero diapositiva 3"/>
          <p:cNvSpPr>
            <a:spLocks noGrp="1"/>
          </p:cNvSpPr>
          <p:nvPr>
            <p:ph type="sldNum" sz="quarter" idx="10"/>
          </p:nvPr>
        </p:nvSpPr>
        <p:spPr/>
        <p:txBody>
          <a:bodyPr/>
          <a:lstStyle/>
          <a:p>
            <a:fld id="{2A534649-2056-497A-B88E-376B0A18CF06}" type="slidenum">
              <a:rPr lang="it-IT" smtClean="0"/>
              <a:t>4</a:t>
            </a:fld>
            <a:endParaRPr lang="it-IT"/>
          </a:p>
        </p:txBody>
      </p:sp>
    </p:spTree>
    <p:extLst>
      <p:ext uri="{BB962C8B-B14F-4D97-AF65-F5344CB8AC3E}">
        <p14:creationId xmlns:p14="http://schemas.microsoft.com/office/powerpoint/2010/main" val="4068442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a:t>La misurazione dello spreco alimentare domestico in Europa secondo una metodologia innovativa validata in Europa per valutare e monitorare la posizione dell’Italia rispetto altri paesi europei</a:t>
            </a:r>
          </a:p>
          <a:p>
            <a:endParaRPr lang="it-IT" dirty="0"/>
          </a:p>
        </p:txBody>
      </p:sp>
      <p:sp>
        <p:nvSpPr>
          <p:cNvPr id="4" name="Segnaposto numero diapositiva 3"/>
          <p:cNvSpPr>
            <a:spLocks noGrp="1"/>
          </p:cNvSpPr>
          <p:nvPr>
            <p:ph type="sldNum" sz="quarter" idx="10"/>
          </p:nvPr>
        </p:nvSpPr>
        <p:spPr/>
        <p:txBody>
          <a:bodyPr/>
          <a:lstStyle/>
          <a:p>
            <a:fld id="{2A534649-2056-497A-B88E-376B0A18CF06}" type="slidenum">
              <a:rPr lang="it-IT" smtClean="0"/>
              <a:t>5</a:t>
            </a:fld>
            <a:endParaRPr lang="it-IT"/>
          </a:p>
        </p:txBody>
      </p:sp>
    </p:spTree>
    <p:extLst>
      <p:ext uri="{BB962C8B-B14F-4D97-AF65-F5344CB8AC3E}">
        <p14:creationId xmlns:p14="http://schemas.microsoft.com/office/powerpoint/2010/main" val="111881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a:t>la misurazione domestica è molto complessa, occorre trovare un questionario in cui le domande non richiedono la pesatura, ma sono state validate rispetto alla misura oggettiva. La misura, seppur sottostima del peso oggettivo, consente l’identificazione delle cause, la valutazione dei trend e la comparazione tra segmenti differenti di spreco domestico.</a:t>
            </a:r>
          </a:p>
        </p:txBody>
      </p:sp>
      <p:sp>
        <p:nvSpPr>
          <p:cNvPr id="4" name="Segnaposto numero diapositiva 3"/>
          <p:cNvSpPr>
            <a:spLocks noGrp="1"/>
          </p:cNvSpPr>
          <p:nvPr>
            <p:ph type="sldNum" sz="quarter" idx="10"/>
          </p:nvPr>
        </p:nvSpPr>
        <p:spPr/>
        <p:txBody>
          <a:bodyPr/>
          <a:lstStyle/>
          <a:p>
            <a:fld id="{2A534649-2056-497A-B88E-376B0A18CF06}" type="slidenum">
              <a:rPr lang="it-IT" smtClean="0"/>
              <a:t>6</a:t>
            </a:fld>
            <a:endParaRPr lang="it-IT"/>
          </a:p>
        </p:txBody>
      </p:sp>
    </p:spTree>
    <p:extLst>
      <p:ext uri="{BB962C8B-B14F-4D97-AF65-F5344CB8AC3E}">
        <p14:creationId xmlns:p14="http://schemas.microsoft.com/office/powerpoint/2010/main" val="3947415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a:t>La misurazione dello spreco alimentare domestico in Europa secondo una metodologia innovativa validata in Europa per valutare e monitorare la posizione dell’Italia rispetto altri paesi europei</a:t>
            </a:r>
          </a:p>
          <a:p>
            <a:endParaRPr lang="it-IT" dirty="0"/>
          </a:p>
        </p:txBody>
      </p:sp>
      <p:sp>
        <p:nvSpPr>
          <p:cNvPr id="4" name="Segnaposto numero diapositiva 3"/>
          <p:cNvSpPr>
            <a:spLocks noGrp="1"/>
          </p:cNvSpPr>
          <p:nvPr>
            <p:ph type="sldNum" sz="quarter" idx="10"/>
          </p:nvPr>
        </p:nvSpPr>
        <p:spPr/>
        <p:txBody>
          <a:bodyPr/>
          <a:lstStyle/>
          <a:p>
            <a:fld id="{2A534649-2056-497A-B88E-376B0A18CF06}" type="slidenum">
              <a:rPr lang="it-IT" smtClean="0"/>
              <a:t>30</a:t>
            </a:fld>
            <a:endParaRPr lang="it-IT"/>
          </a:p>
        </p:txBody>
      </p:sp>
    </p:spTree>
    <p:extLst>
      <p:ext uri="{BB962C8B-B14F-4D97-AF65-F5344CB8AC3E}">
        <p14:creationId xmlns:p14="http://schemas.microsoft.com/office/powerpoint/2010/main" val="2295700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a:t>La misurazione dello spreco alimentare domestico in Europa secondo una metodologia innovativa validata in Europa per valutare e monitorare la posizione dell’Italia rispetto altri paesi europei</a:t>
            </a:r>
          </a:p>
          <a:p>
            <a:endParaRPr lang="it-IT" dirty="0"/>
          </a:p>
        </p:txBody>
      </p:sp>
      <p:sp>
        <p:nvSpPr>
          <p:cNvPr id="4" name="Segnaposto numero diapositiva 3"/>
          <p:cNvSpPr>
            <a:spLocks noGrp="1"/>
          </p:cNvSpPr>
          <p:nvPr>
            <p:ph type="sldNum" sz="quarter" idx="10"/>
          </p:nvPr>
        </p:nvSpPr>
        <p:spPr/>
        <p:txBody>
          <a:bodyPr/>
          <a:lstStyle/>
          <a:p>
            <a:fld id="{2A534649-2056-497A-B88E-376B0A18CF06}" type="slidenum">
              <a:rPr lang="it-IT" smtClean="0"/>
              <a:t>31</a:t>
            </a:fld>
            <a:endParaRPr lang="it-IT"/>
          </a:p>
        </p:txBody>
      </p:sp>
    </p:spTree>
    <p:extLst>
      <p:ext uri="{BB962C8B-B14F-4D97-AF65-F5344CB8AC3E}">
        <p14:creationId xmlns:p14="http://schemas.microsoft.com/office/powerpoint/2010/main" val="4282247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Tree>
    <p:extLst>
      <p:ext uri="{BB962C8B-B14F-4D97-AF65-F5344CB8AC3E}">
        <p14:creationId xmlns:p14="http://schemas.microsoft.com/office/powerpoint/2010/main" val="2613407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530A65E2-5A0C-4D62-9C0D-E10A2BC12155}" type="datetimeFigureOut">
              <a:rPr lang="it-IT" smtClean="0"/>
              <a:t>07/05/2019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5B48B4C-7FC7-4DBF-AEF4-24473E6E6542}" type="slidenum">
              <a:rPr lang="it-IT" smtClean="0"/>
              <a:t>‹N›</a:t>
            </a:fld>
            <a:endParaRPr lang="it-IT"/>
          </a:p>
        </p:txBody>
      </p:sp>
    </p:spTree>
    <p:extLst>
      <p:ext uri="{BB962C8B-B14F-4D97-AF65-F5344CB8AC3E}">
        <p14:creationId xmlns:p14="http://schemas.microsoft.com/office/powerpoint/2010/main" val="498055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30A65E2-5A0C-4D62-9C0D-E10A2BC12155}" type="datetimeFigureOut">
              <a:rPr lang="it-IT" smtClean="0"/>
              <a:t>07/05/2019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B48B4C-7FC7-4DBF-AEF4-24473E6E6542}" type="slidenum">
              <a:rPr lang="it-IT" smtClean="0"/>
              <a:t>‹N›</a:t>
            </a:fld>
            <a:endParaRPr lang="it-IT"/>
          </a:p>
        </p:txBody>
      </p:sp>
    </p:spTree>
    <p:extLst>
      <p:ext uri="{BB962C8B-B14F-4D97-AF65-F5344CB8AC3E}">
        <p14:creationId xmlns:p14="http://schemas.microsoft.com/office/powerpoint/2010/main" val="3455443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30A65E2-5A0C-4D62-9C0D-E10A2BC12155}" type="datetimeFigureOut">
              <a:rPr lang="it-IT" smtClean="0"/>
              <a:t>07/05/2019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B48B4C-7FC7-4DBF-AEF4-24473E6E6542}" type="slidenum">
              <a:rPr lang="it-IT" smtClean="0"/>
              <a:t>‹N›</a:t>
            </a:fld>
            <a:endParaRPr lang="it-IT"/>
          </a:p>
        </p:txBody>
      </p:sp>
    </p:spTree>
    <p:extLst>
      <p:ext uri="{BB962C8B-B14F-4D97-AF65-F5344CB8AC3E}">
        <p14:creationId xmlns:p14="http://schemas.microsoft.com/office/powerpoint/2010/main" val="1594967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0B9D433C-5BC1-4FE4-8845-C4495F2F466F}" type="datetimeFigureOut">
              <a:rPr lang="it-IT" smtClean="0"/>
              <a:t>07/05/2019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9C96DCF-9ACE-4932-9019-757E30976839}" type="slidenum">
              <a:rPr lang="it-IT" smtClean="0"/>
              <a:t>‹N›</a:t>
            </a:fld>
            <a:endParaRPr lang="it-IT"/>
          </a:p>
        </p:txBody>
      </p:sp>
    </p:spTree>
    <p:extLst>
      <p:ext uri="{BB962C8B-B14F-4D97-AF65-F5344CB8AC3E}">
        <p14:creationId xmlns:p14="http://schemas.microsoft.com/office/powerpoint/2010/main" val="3073980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B9D433C-5BC1-4FE4-8845-C4495F2F466F}" type="datetimeFigureOut">
              <a:rPr lang="it-IT" smtClean="0"/>
              <a:t>07/05/2019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9C96DCF-9ACE-4932-9019-757E30976839}" type="slidenum">
              <a:rPr lang="it-IT" smtClean="0"/>
              <a:t>‹N›</a:t>
            </a:fld>
            <a:endParaRPr lang="it-IT"/>
          </a:p>
        </p:txBody>
      </p:sp>
    </p:spTree>
    <p:extLst>
      <p:ext uri="{BB962C8B-B14F-4D97-AF65-F5344CB8AC3E}">
        <p14:creationId xmlns:p14="http://schemas.microsoft.com/office/powerpoint/2010/main" val="3692005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0B9D433C-5BC1-4FE4-8845-C4495F2F466F}" type="datetimeFigureOut">
              <a:rPr lang="it-IT" smtClean="0"/>
              <a:t>07/05/2019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9C96DCF-9ACE-4932-9019-757E30976839}" type="slidenum">
              <a:rPr lang="it-IT" smtClean="0"/>
              <a:t>‹N›</a:t>
            </a:fld>
            <a:endParaRPr lang="it-IT"/>
          </a:p>
        </p:txBody>
      </p:sp>
    </p:spTree>
    <p:extLst>
      <p:ext uri="{BB962C8B-B14F-4D97-AF65-F5344CB8AC3E}">
        <p14:creationId xmlns:p14="http://schemas.microsoft.com/office/powerpoint/2010/main" val="910849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0B9D433C-5BC1-4FE4-8845-C4495F2F466F}" type="datetimeFigureOut">
              <a:rPr lang="it-IT" smtClean="0"/>
              <a:t>07/05/2019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9C96DCF-9ACE-4932-9019-757E30976839}" type="slidenum">
              <a:rPr lang="it-IT" smtClean="0"/>
              <a:t>‹N›</a:t>
            </a:fld>
            <a:endParaRPr lang="it-IT"/>
          </a:p>
        </p:txBody>
      </p:sp>
    </p:spTree>
    <p:extLst>
      <p:ext uri="{BB962C8B-B14F-4D97-AF65-F5344CB8AC3E}">
        <p14:creationId xmlns:p14="http://schemas.microsoft.com/office/powerpoint/2010/main" val="1377078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0B9D433C-5BC1-4FE4-8845-C4495F2F466F}" type="datetimeFigureOut">
              <a:rPr lang="it-IT" smtClean="0"/>
              <a:t>07/05/2019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9C96DCF-9ACE-4932-9019-757E30976839}" type="slidenum">
              <a:rPr lang="it-IT" smtClean="0"/>
              <a:t>‹N›</a:t>
            </a:fld>
            <a:endParaRPr lang="it-IT"/>
          </a:p>
        </p:txBody>
      </p:sp>
    </p:spTree>
    <p:extLst>
      <p:ext uri="{BB962C8B-B14F-4D97-AF65-F5344CB8AC3E}">
        <p14:creationId xmlns:p14="http://schemas.microsoft.com/office/powerpoint/2010/main" val="3829887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0B9D433C-5BC1-4FE4-8845-C4495F2F466F}" type="datetimeFigureOut">
              <a:rPr lang="it-IT" smtClean="0"/>
              <a:t>07/05/2019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9C96DCF-9ACE-4932-9019-757E30976839}" type="slidenum">
              <a:rPr lang="it-IT" smtClean="0"/>
              <a:t>‹N›</a:t>
            </a:fld>
            <a:endParaRPr lang="it-IT"/>
          </a:p>
        </p:txBody>
      </p:sp>
    </p:spTree>
    <p:extLst>
      <p:ext uri="{BB962C8B-B14F-4D97-AF65-F5344CB8AC3E}">
        <p14:creationId xmlns:p14="http://schemas.microsoft.com/office/powerpoint/2010/main" val="1871536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B9D433C-5BC1-4FE4-8845-C4495F2F466F}" type="datetimeFigureOut">
              <a:rPr lang="it-IT" smtClean="0"/>
              <a:t>07/05/2019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9C96DCF-9ACE-4932-9019-757E30976839}" type="slidenum">
              <a:rPr lang="it-IT" smtClean="0"/>
              <a:t>‹N›</a:t>
            </a:fld>
            <a:endParaRPr lang="it-IT"/>
          </a:p>
        </p:txBody>
      </p:sp>
    </p:spTree>
    <p:extLst>
      <p:ext uri="{BB962C8B-B14F-4D97-AF65-F5344CB8AC3E}">
        <p14:creationId xmlns:p14="http://schemas.microsoft.com/office/powerpoint/2010/main" val="3286637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530A65E2-5A0C-4D62-9C0D-E10A2BC12155}" type="datetimeFigureOut">
              <a:rPr lang="it-IT" smtClean="0"/>
              <a:t>07/05/2019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5B48B4C-7FC7-4DBF-AEF4-24473E6E6542}" type="slidenum">
              <a:rPr lang="it-IT" smtClean="0"/>
              <a:t>‹N›</a:t>
            </a:fld>
            <a:endParaRPr lang="it-IT"/>
          </a:p>
        </p:txBody>
      </p:sp>
    </p:spTree>
    <p:extLst>
      <p:ext uri="{BB962C8B-B14F-4D97-AF65-F5344CB8AC3E}">
        <p14:creationId xmlns:p14="http://schemas.microsoft.com/office/powerpoint/2010/main" val="147917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0B9D433C-5BC1-4FE4-8845-C4495F2F466F}" type="datetimeFigureOut">
              <a:rPr lang="it-IT" smtClean="0"/>
              <a:t>07/05/2019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9C96DCF-9ACE-4932-9019-757E30976839}" type="slidenum">
              <a:rPr lang="it-IT" smtClean="0"/>
              <a:t>‹N›</a:t>
            </a:fld>
            <a:endParaRPr lang="it-IT"/>
          </a:p>
        </p:txBody>
      </p:sp>
    </p:spTree>
    <p:extLst>
      <p:ext uri="{BB962C8B-B14F-4D97-AF65-F5344CB8AC3E}">
        <p14:creationId xmlns:p14="http://schemas.microsoft.com/office/powerpoint/2010/main" val="639207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0B9D433C-5BC1-4FE4-8845-C4495F2F466F}" type="datetimeFigureOut">
              <a:rPr lang="it-IT" smtClean="0"/>
              <a:t>07/05/2019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9C96DCF-9ACE-4932-9019-757E30976839}" type="slidenum">
              <a:rPr lang="it-IT" smtClean="0"/>
              <a:t>‹N›</a:t>
            </a:fld>
            <a:endParaRPr lang="it-IT"/>
          </a:p>
        </p:txBody>
      </p:sp>
    </p:spTree>
    <p:extLst>
      <p:ext uri="{BB962C8B-B14F-4D97-AF65-F5344CB8AC3E}">
        <p14:creationId xmlns:p14="http://schemas.microsoft.com/office/powerpoint/2010/main" val="3871422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B9D433C-5BC1-4FE4-8845-C4495F2F466F}" type="datetimeFigureOut">
              <a:rPr lang="it-IT" smtClean="0"/>
              <a:t>07/05/2019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9C96DCF-9ACE-4932-9019-757E30976839}" type="slidenum">
              <a:rPr lang="it-IT" smtClean="0"/>
              <a:t>‹N›</a:t>
            </a:fld>
            <a:endParaRPr lang="it-IT"/>
          </a:p>
        </p:txBody>
      </p:sp>
    </p:spTree>
    <p:extLst>
      <p:ext uri="{BB962C8B-B14F-4D97-AF65-F5344CB8AC3E}">
        <p14:creationId xmlns:p14="http://schemas.microsoft.com/office/powerpoint/2010/main" val="2180591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B9D433C-5BC1-4FE4-8845-C4495F2F466F}" type="datetimeFigureOut">
              <a:rPr lang="it-IT" smtClean="0"/>
              <a:t>07/05/2019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9C96DCF-9ACE-4932-9019-757E30976839}" type="slidenum">
              <a:rPr lang="it-IT" smtClean="0"/>
              <a:t>‹N›</a:t>
            </a:fld>
            <a:endParaRPr lang="it-IT"/>
          </a:p>
        </p:txBody>
      </p:sp>
    </p:spTree>
    <p:extLst>
      <p:ext uri="{BB962C8B-B14F-4D97-AF65-F5344CB8AC3E}">
        <p14:creationId xmlns:p14="http://schemas.microsoft.com/office/powerpoint/2010/main" val="2969225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A61ADA33-BB2A-44D2-B920-9487649CFE6F}" type="datetimeFigureOut">
              <a:rPr lang="it-IT" smtClean="0"/>
              <a:t>07/05/2019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2341A1F-FA68-4C52-8F84-02E089864F05}" type="slidenum">
              <a:rPr lang="it-IT" smtClean="0"/>
              <a:t>‹N›</a:t>
            </a:fld>
            <a:endParaRPr lang="it-IT"/>
          </a:p>
        </p:txBody>
      </p:sp>
    </p:spTree>
    <p:extLst>
      <p:ext uri="{BB962C8B-B14F-4D97-AF65-F5344CB8AC3E}">
        <p14:creationId xmlns:p14="http://schemas.microsoft.com/office/powerpoint/2010/main" val="3245812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61ADA33-BB2A-44D2-B920-9487649CFE6F}" type="datetimeFigureOut">
              <a:rPr lang="it-IT" smtClean="0"/>
              <a:t>07/05/2019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2341A1F-FA68-4C52-8F84-02E089864F05}" type="slidenum">
              <a:rPr lang="it-IT" smtClean="0"/>
              <a:t>‹N›</a:t>
            </a:fld>
            <a:endParaRPr lang="it-IT"/>
          </a:p>
        </p:txBody>
      </p:sp>
    </p:spTree>
    <p:extLst>
      <p:ext uri="{BB962C8B-B14F-4D97-AF65-F5344CB8AC3E}">
        <p14:creationId xmlns:p14="http://schemas.microsoft.com/office/powerpoint/2010/main" val="22345905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A61ADA33-BB2A-44D2-B920-9487649CFE6F}" type="datetimeFigureOut">
              <a:rPr lang="it-IT" smtClean="0"/>
              <a:t>07/05/2019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2341A1F-FA68-4C52-8F84-02E089864F05}" type="slidenum">
              <a:rPr lang="it-IT" smtClean="0"/>
              <a:t>‹N›</a:t>
            </a:fld>
            <a:endParaRPr lang="it-IT"/>
          </a:p>
        </p:txBody>
      </p:sp>
    </p:spTree>
    <p:extLst>
      <p:ext uri="{BB962C8B-B14F-4D97-AF65-F5344CB8AC3E}">
        <p14:creationId xmlns:p14="http://schemas.microsoft.com/office/powerpoint/2010/main" val="3143308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A61ADA33-BB2A-44D2-B920-9487649CFE6F}" type="datetimeFigureOut">
              <a:rPr lang="it-IT" smtClean="0"/>
              <a:t>07/05/2019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2341A1F-FA68-4C52-8F84-02E089864F05}" type="slidenum">
              <a:rPr lang="it-IT" smtClean="0"/>
              <a:t>‹N›</a:t>
            </a:fld>
            <a:endParaRPr lang="it-IT"/>
          </a:p>
        </p:txBody>
      </p:sp>
    </p:spTree>
    <p:extLst>
      <p:ext uri="{BB962C8B-B14F-4D97-AF65-F5344CB8AC3E}">
        <p14:creationId xmlns:p14="http://schemas.microsoft.com/office/powerpoint/2010/main" val="1247807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A61ADA33-BB2A-44D2-B920-9487649CFE6F}" type="datetimeFigureOut">
              <a:rPr lang="it-IT" smtClean="0"/>
              <a:t>07/05/2019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2341A1F-FA68-4C52-8F84-02E089864F05}" type="slidenum">
              <a:rPr lang="it-IT" smtClean="0"/>
              <a:t>‹N›</a:t>
            </a:fld>
            <a:endParaRPr lang="it-IT"/>
          </a:p>
        </p:txBody>
      </p:sp>
    </p:spTree>
    <p:extLst>
      <p:ext uri="{BB962C8B-B14F-4D97-AF65-F5344CB8AC3E}">
        <p14:creationId xmlns:p14="http://schemas.microsoft.com/office/powerpoint/2010/main" val="19417890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A61ADA33-BB2A-44D2-B920-9487649CFE6F}" type="datetimeFigureOut">
              <a:rPr lang="it-IT" smtClean="0"/>
              <a:t>07/05/2019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2341A1F-FA68-4C52-8F84-02E089864F05}" type="slidenum">
              <a:rPr lang="it-IT" smtClean="0"/>
              <a:t>‹N›</a:t>
            </a:fld>
            <a:endParaRPr lang="it-IT"/>
          </a:p>
        </p:txBody>
      </p:sp>
    </p:spTree>
    <p:extLst>
      <p:ext uri="{BB962C8B-B14F-4D97-AF65-F5344CB8AC3E}">
        <p14:creationId xmlns:p14="http://schemas.microsoft.com/office/powerpoint/2010/main" val="113603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30A65E2-5A0C-4D62-9C0D-E10A2BC12155}" type="datetimeFigureOut">
              <a:rPr lang="it-IT" smtClean="0"/>
              <a:t>07/05/2019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B48B4C-7FC7-4DBF-AEF4-24473E6E6542}" type="slidenum">
              <a:rPr lang="it-IT" smtClean="0"/>
              <a:t>‹N›</a:t>
            </a:fld>
            <a:endParaRPr lang="it-IT"/>
          </a:p>
        </p:txBody>
      </p:sp>
    </p:spTree>
    <p:extLst>
      <p:ext uri="{BB962C8B-B14F-4D97-AF65-F5344CB8AC3E}">
        <p14:creationId xmlns:p14="http://schemas.microsoft.com/office/powerpoint/2010/main" val="5151967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61ADA33-BB2A-44D2-B920-9487649CFE6F}" type="datetimeFigureOut">
              <a:rPr lang="it-IT" smtClean="0"/>
              <a:t>07/05/2019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2341A1F-FA68-4C52-8F84-02E089864F05}" type="slidenum">
              <a:rPr lang="it-IT" smtClean="0"/>
              <a:t>‹N›</a:t>
            </a:fld>
            <a:endParaRPr lang="it-IT"/>
          </a:p>
        </p:txBody>
      </p:sp>
    </p:spTree>
    <p:extLst>
      <p:ext uri="{BB962C8B-B14F-4D97-AF65-F5344CB8AC3E}">
        <p14:creationId xmlns:p14="http://schemas.microsoft.com/office/powerpoint/2010/main" val="18987577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A61ADA33-BB2A-44D2-B920-9487649CFE6F}" type="datetimeFigureOut">
              <a:rPr lang="it-IT" smtClean="0"/>
              <a:t>07/05/2019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2341A1F-FA68-4C52-8F84-02E089864F05}" type="slidenum">
              <a:rPr lang="it-IT" smtClean="0"/>
              <a:t>‹N›</a:t>
            </a:fld>
            <a:endParaRPr lang="it-IT"/>
          </a:p>
        </p:txBody>
      </p:sp>
    </p:spTree>
    <p:extLst>
      <p:ext uri="{BB962C8B-B14F-4D97-AF65-F5344CB8AC3E}">
        <p14:creationId xmlns:p14="http://schemas.microsoft.com/office/powerpoint/2010/main" val="2399628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A61ADA33-BB2A-44D2-B920-9487649CFE6F}" type="datetimeFigureOut">
              <a:rPr lang="it-IT" smtClean="0"/>
              <a:t>07/05/2019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2341A1F-FA68-4C52-8F84-02E089864F05}" type="slidenum">
              <a:rPr lang="it-IT" smtClean="0"/>
              <a:t>‹N›</a:t>
            </a:fld>
            <a:endParaRPr lang="it-IT"/>
          </a:p>
        </p:txBody>
      </p:sp>
    </p:spTree>
    <p:extLst>
      <p:ext uri="{BB962C8B-B14F-4D97-AF65-F5344CB8AC3E}">
        <p14:creationId xmlns:p14="http://schemas.microsoft.com/office/powerpoint/2010/main" val="348574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61ADA33-BB2A-44D2-B920-9487649CFE6F}" type="datetimeFigureOut">
              <a:rPr lang="it-IT" smtClean="0"/>
              <a:t>07/05/2019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2341A1F-FA68-4C52-8F84-02E089864F05}" type="slidenum">
              <a:rPr lang="it-IT" smtClean="0"/>
              <a:t>‹N›</a:t>
            </a:fld>
            <a:endParaRPr lang="it-IT"/>
          </a:p>
        </p:txBody>
      </p:sp>
    </p:spTree>
    <p:extLst>
      <p:ext uri="{BB962C8B-B14F-4D97-AF65-F5344CB8AC3E}">
        <p14:creationId xmlns:p14="http://schemas.microsoft.com/office/powerpoint/2010/main" val="32669169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61ADA33-BB2A-44D2-B920-9487649CFE6F}" type="datetimeFigureOut">
              <a:rPr lang="it-IT" smtClean="0"/>
              <a:t>07/05/2019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2341A1F-FA68-4C52-8F84-02E089864F05}" type="slidenum">
              <a:rPr lang="it-IT" smtClean="0"/>
              <a:t>‹N›</a:t>
            </a:fld>
            <a:endParaRPr lang="it-IT"/>
          </a:p>
        </p:txBody>
      </p:sp>
    </p:spTree>
    <p:extLst>
      <p:ext uri="{BB962C8B-B14F-4D97-AF65-F5344CB8AC3E}">
        <p14:creationId xmlns:p14="http://schemas.microsoft.com/office/powerpoint/2010/main" val="2859122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530A65E2-5A0C-4D62-9C0D-E10A2BC12155}" type="datetimeFigureOut">
              <a:rPr lang="it-IT" smtClean="0"/>
              <a:t>07/05/2019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B48B4C-7FC7-4DBF-AEF4-24473E6E6542}" type="slidenum">
              <a:rPr lang="it-IT" smtClean="0"/>
              <a:t>‹N›</a:t>
            </a:fld>
            <a:endParaRPr lang="it-IT"/>
          </a:p>
        </p:txBody>
      </p:sp>
    </p:spTree>
    <p:extLst>
      <p:ext uri="{BB962C8B-B14F-4D97-AF65-F5344CB8AC3E}">
        <p14:creationId xmlns:p14="http://schemas.microsoft.com/office/powerpoint/2010/main" val="4213421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530A65E2-5A0C-4D62-9C0D-E10A2BC12155}" type="datetimeFigureOut">
              <a:rPr lang="it-IT" smtClean="0"/>
              <a:t>07/05/2019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5B48B4C-7FC7-4DBF-AEF4-24473E6E6542}" type="slidenum">
              <a:rPr lang="it-IT" smtClean="0"/>
              <a:t>‹N›</a:t>
            </a:fld>
            <a:endParaRPr lang="it-IT"/>
          </a:p>
        </p:txBody>
      </p:sp>
    </p:spTree>
    <p:extLst>
      <p:ext uri="{BB962C8B-B14F-4D97-AF65-F5344CB8AC3E}">
        <p14:creationId xmlns:p14="http://schemas.microsoft.com/office/powerpoint/2010/main" val="3281177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530A65E2-5A0C-4D62-9C0D-E10A2BC12155}" type="datetimeFigureOut">
              <a:rPr lang="it-IT" smtClean="0"/>
              <a:t>07/05/2019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5B48B4C-7FC7-4DBF-AEF4-24473E6E6542}" type="slidenum">
              <a:rPr lang="it-IT" smtClean="0"/>
              <a:t>‹N›</a:t>
            </a:fld>
            <a:endParaRPr lang="it-IT"/>
          </a:p>
        </p:txBody>
      </p:sp>
    </p:spTree>
    <p:extLst>
      <p:ext uri="{BB962C8B-B14F-4D97-AF65-F5344CB8AC3E}">
        <p14:creationId xmlns:p14="http://schemas.microsoft.com/office/powerpoint/2010/main" val="4229727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530A65E2-5A0C-4D62-9C0D-E10A2BC12155}" type="datetimeFigureOut">
              <a:rPr lang="it-IT" smtClean="0"/>
              <a:t>07/05/2019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5B48B4C-7FC7-4DBF-AEF4-24473E6E6542}" type="slidenum">
              <a:rPr lang="it-IT" smtClean="0"/>
              <a:t>‹N›</a:t>
            </a:fld>
            <a:endParaRPr lang="it-IT"/>
          </a:p>
        </p:txBody>
      </p:sp>
    </p:spTree>
    <p:extLst>
      <p:ext uri="{BB962C8B-B14F-4D97-AF65-F5344CB8AC3E}">
        <p14:creationId xmlns:p14="http://schemas.microsoft.com/office/powerpoint/2010/main" val="1883994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30A65E2-5A0C-4D62-9C0D-E10A2BC12155}" type="datetimeFigureOut">
              <a:rPr lang="it-IT" smtClean="0"/>
              <a:t>07/05/2019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5B48B4C-7FC7-4DBF-AEF4-24473E6E6542}" type="slidenum">
              <a:rPr lang="it-IT" smtClean="0"/>
              <a:t>‹N›</a:t>
            </a:fld>
            <a:endParaRPr lang="it-IT"/>
          </a:p>
        </p:txBody>
      </p:sp>
    </p:spTree>
    <p:extLst>
      <p:ext uri="{BB962C8B-B14F-4D97-AF65-F5344CB8AC3E}">
        <p14:creationId xmlns:p14="http://schemas.microsoft.com/office/powerpoint/2010/main" val="2438720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530A65E2-5A0C-4D62-9C0D-E10A2BC12155}" type="datetimeFigureOut">
              <a:rPr lang="it-IT" smtClean="0"/>
              <a:t>07/05/2019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5B48B4C-7FC7-4DBF-AEF4-24473E6E6542}" type="slidenum">
              <a:rPr lang="it-IT" smtClean="0"/>
              <a:t>‹N›</a:t>
            </a:fld>
            <a:endParaRPr lang="it-IT"/>
          </a:p>
        </p:txBody>
      </p:sp>
    </p:spTree>
    <p:extLst>
      <p:ext uri="{BB962C8B-B14F-4D97-AF65-F5344CB8AC3E}">
        <p14:creationId xmlns:p14="http://schemas.microsoft.com/office/powerpoint/2010/main" val="3765937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A65E2-5A0C-4D62-9C0D-E10A2BC12155}" type="datetimeFigureOut">
              <a:rPr lang="it-IT" smtClean="0"/>
              <a:t>07/05/2019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48B4C-7FC7-4DBF-AEF4-24473E6E6542}" type="slidenum">
              <a:rPr lang="it-IT" smtClean="0"/>
              <a:t>‹N›</a:t>
            </a:fld>
            <a:endParaRPr lang="it-IT"/>
          </a:p>
        </p:txBody>
      </p:sp>
    </p:spTree>
    <p:extLst>
      <p:ext uri="{BB962C8B-B14F-4D97-AF65-F5344CB8AC3E}">
        <p14:creationId xmlns:p14="http://schemas.microsoft.com/office/powerpoint/2010/main" val="4169678881"/>
      </p:ext>
    </p:extLst>
  </p:cSld>
  <p:clrMap bg1="lt1" tx1="dk1" bg2="lt2" tx2="dk2" accent1="accent1" accent2="accent2" accent3="accent3" accent4="accent4" accent5="accent5" accent6="accent6" hlink="hlink" folHlink="folHlink"/>
  <p:sldLayoutIdLst>
    <p:sldLayoutId id="2147483649" r:id="rId1"/>
    <p:sldLayoutId id="2147483684"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D433C-5BC1-4FE4-8845-C4495F2F466F}" type="datetimeFigureOut">
              <a:rPr lang="it-IT" smtClean="0"/>
              <a:t>07/05/2019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C96DCF-9ACE-4932-9019-757E30976839}" type="slidenum">
              <a:rPr lang="it-IT" smtClean="0"/>
              <a:t>‹N›</a:t>
            </a:fld>
            <a:endParaRPr lang="it-IT"/>
          </a:p>
        </p:txBody>
      </p:sp>
    </p:spTree>
    <p:extLst>
      <p:ext uri="{BB962C8B-B14F-4D97-AF65-F5344CB8AC3E}">
        <p14:creationId xmlns:p14="http://schemas.microsoft.com/office/powerpoint/2010/main" val="26530155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1ADA33-BB2A-44D2-B920-9487649CFE6F}" type="datetimeFigureOut">
              <a:rPr lang="it-IT" smtClean="0"/>
              <a:t>07/05/2019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341A1F-FA68-4C52-8F84-02E089864F05}" type="slidenum">
              <a:rPr lang="it-IT" smtClean="0"/>
              <a:t>‹N›</a:t>
            </a:fld>
            <a:endParaRPr lang="it-IT"/>
          </a:p>
        </p:txBody>
      </p:sp>
    </p:spTree>
    <p:extLst>
      <p:ext uri="{BB962C8B-B14F-4D97-AF65-F5344CB8AC3E}">
        <p14:creationId xmlns:p14="http://schemas.microsoft.com/office/powerpoint/2010/main" val="3282192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0.em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39590" y="1052736"/>
            <a:ext cx="7804410" cy="4770537"/>
          </a:xfrm>
          <a:prstGeom prst="rect">
            <a:avLst/>
          </a:prstGeom>
          <a:noFill/>
        </p:spPr>
        <p:txBody>
          <a:bodyPr wrap="square" rtlCol="0">
            <a:spAutoFit/>
          </a:bodyPr>
          <a:lstStyle/>
          <a:p>
            <a:r>
              <a:rPr lang="it-IT" sz="2000" dirty="0">
                <a:solidFill>
                  <a:schemeClr val="bg1">
                    <a:lumMod val="50000"/>
                  </a:schemeClr>
                </a:solidFill>
                <a:latin typeface="Arial" panose="020B0604020202020204" pitchFamily="34" charset="0"/>
                <a:cs typeface="Arial" panose="020B0604020202020204" pitchFamily="34" charset="0"/>
              </a:rPr>
              <a:t>L’osservatorio sulle eccedenze, sui recuperi e sugli sprechi alimentari </a:t>
            </a:r>
          </a:p>
          <a:p>
            <a:r>
              <a:rPr lang="it-IT" sz="1600" dirty="0">
                <a:solidFill>
                  <a:schemeClr val="bg1">
                    <a:lumMod val="50000"/>
                  </a:schemeClr>
                </a:solidFill>
                <a:latin typeface="Arial" panose="020B0604020202020204" pitchFamily="34" charset="0"/>
                <a:cs typeface="Arial" panose="020B0604020202020204" pitchFamily="34" charset="0"/>
              </a:rPr>
              <a:t>Ricognizione delle misure in Italia e proposte di sviluppo</a:t>
            </a:r>
          </a:p>
          <a:p>
            <a:endParaRPr lang="it-IT" sz="1400" dirty="0">
              <a:latin typeface="Arial" panose="020B0604020202020204" pitchFamily="34" charset="0"/>
              <a:cs typeface="Arial" panose="020B0604020202020204" pitchFamily="34" charset="0"/>
            </a:endParaRPr>
          </a:p>
          <a:p>
            <a:r>
              <a:rPr lang="it-IT" sz="1400" dirty="0">
                <a:latin typeface="Arial" panose="020B0604020202020204" pitchFamily="34" charset="0"/>
                <a:cs typeface="Arial" panose="020B0604020202020204" pitchFamily="34" charset="0"/>
              </a:rPr>
              <a:t>Roma, 14 febbraio 2019</a:t>
            </a:r>
          </a:p>
          <a:p>
            <a:endParaRPr lang="it-IT" sz="2000" b="1" i="1" dirty="0">
              <a:solidFill>
                <a:schemeClr val="accent1"/>
              </a:solidFill>
            </a:endParaRPr>
          </a:p>
          <a:p>
            <a:r>
              <a:rPr lang="it-IT" sz="2800" b="1" dirty="0">
                <a:solidFill>
                  <a:schemeClr val="accent3">
                    <a:lumMod val="75000"/>
                  </a:schemeClr>
                </a:solidFill>
                <a:latin typeface="Arial" panose="020B0604020202020204" pitchFamily="34" charset="0"/>
                <a:cs typeface="Arial" panose="020B0604020202020204" pitchFamily="34" charset="0"/>
              </a:rPr>
              <a:t>L’indagine sullo spreco alimentare domestico in Italia</a:t>
            </a:r>
          </a:p>
          <a:p>
            <a:pPr algn="ctr"/>
            <a:endParaRPr lang="it-IT" sz="2800" i="1" dirty="0">
              <a:solidFill>
                <a:schemeClr val="accent1"/>
              </a:solidFill>
            </a:endParaRPr>
          </a:p>
          <a:p>
            <a:pPr algn="ctr"/>
            <a:endParaRPr lang="it-IT" sz="2800" i="1" dirty="0">
              <a:solidFill>
                <a:schemeClr val="accent1"/>
              </a:solidFill>
            </a:endParaRPr>
          </a:p>
          <a:p>
            <a:r>
              <a:rPr lang="it-IT" sz="1600" dirty="0" err="1">
                <a:solidFill>
                  <a:schemeClr val="bg1">
                    <a:lumMod val="50000"/>
                  </a:schemeClr>
                </a:solidFill>
                <a:latin typeface="Arial" panose="020B0604020202020204" pitchFamily="34" charset="0"/>
                <a:cs typeface="Arial" panose="020B0604020202020204" pitchFamily="34" charset="0"/>
              </a:rPr>
              <a:t>M.Luisa</a:t>
            </a:r>
            <a:r>
              <a:rPr lang="it-IT" sz="1600" dirty="0">
                <a:solidFill>
                  <a:schemeClr val="bg1">
                    <a:lumMod val="50000"/>
                  </a:schemeClr>
                </a:solidFill>
                <a:latin typeface="Arial" panose="020B0604020202020204" pitchFamily="34" charset="0"/>
                <a:cs typeface="Arial" panose="020B0604020202020204" pitchFamily="34" charset="0"/>
              </a:rPr>
              <a:t> Scalvedi e Laura Rossi - </a:t>
            </a:r>
            <a:r>
              <a:rPr lang="it-IT" sz="1600" i="1" dirty="0">
                <a:solidFill>
                  <a:schemeClr val="bg1">
                    <a:lumMod val="50000"/>
                  </a:schemeClr>
                </a:solidFill>
                <a:latin typeface="Arial" panose="020B0604020202020204" pitchFamily="34" charset="0"/>
                <a:cs typeface="Arial" panose="020B0604020202020204" pitchFamily="34" charset="0"/>
              </a:rPr>
              <a:t>Crea Alimenti e Nutrizione </a:t>
            </a:r>
          </a:p>
          <a:p>
            <a:r>
              <a:rPr lang="it-IT" sz="1600" dirty="0">
                <a:solidFill>
                  <a:schemeClr val="bg1">
                    <a:lumMod val="50000"/>
                  </a:schemeClr>
                </a:solidFill>
                <a:latin typeface="Arial" panose="020B0604020202020204" pitchFamily="34" charset="0"/>
                <a:cs typeface="Arial" panose="020B0604020202020204" pitchFamily="34" charset="0"/>
              </a:rPr>
              <a:t>Donato Berardi e Michele Tettamanzi- </a:t>
            </a:r>
            <a:r>
              <a:rPr lang="it-IT" sz="1600" i="1" dirty="0" err="1">
                <a:solidFill>
                  <a:schemeClr val="bg1">
                    <a:lumMod val="50000"/>
                  </a:schemeClr>
                </a:solidFill>
                <a:latin typeface="Arial" panose="020B0604020202020204" pitchFamily="34" charset="0"/>
                <a:cs typeface="Arial" panose="020B0604020202020204" pitchFamily="34" charset="0"/>
              </a:rPr>
              <a:t>Ref</a:t>
            </a:r>
            <a:r>
              <a:rPr lang="it-IT" sz="1600" i="1" dirty="0">
                <a:solidFill>
                  <a:schemeClr val="bg1">
                    <a:lumMod val="50000"/>
                  </a:schemeClr>
                </a:solidFill>
                <a:latin typeface="Arial" panose="020B0604020202020204" pitchFamily="34" charset="0"/>
                <a:cs typeface="Arial" panose="020B0604020202020204" pitchFamily="34" charset="0"/>
              </a:rPr>
              <a:t> Ricerche</a:t>
            </a:r>
          </a:p>
          <a:p>
            <a:endParaRPr lang="it-IT" sz="1600" i="1" dirty="0"/>
          </a:p>
          <a:p>
            <a:pPr algn="ctr"/>
            <a:endParaRPr lang="it-IT" sz="1600" i="1" dirty="0"/>
          </a:p>
          <a:p>
            <a:pPr algn="ctr"/>
            <a:endParaRPr lang="it-IT" sz="2400" i="1" dirty="0"/>
          </a:p>
        </p:txBody>
      </p:sp>
      <p:pic>
        <p:nvPicPr>
          <p:cNvPr id="4" name="Picture 2" descr="C:\Users\utente\Documents\Scalvedi\00.-LOGO-CREA-CMY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200785"/>
            <a:ext cx="1085049" cy="59223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0" y="-1"/>
            <a:ext cx="9143999" cy="667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p:cNvPicPr>
            <a:picLocks noChangeAspect="1"/>
          </p:cNvPicPr>
          <p:nvPr/>
        </p:nvPicPr>
        <p:blipFill>
          <a:blip r:embed="rId3"/>
          <a:stretch>
            <a:fillRect/>
          </a:stretch>
        </p:blipFill>
        <p:spPr>
          <a:xfrm>
            <a:off x="107504" y="6190634"/>
            <a:ext cx="975483" cy="622742"/>
          </a:xfrm>
          <a:prstGeom prst="rect">
            <a:avLst/>
          </a:prstGeom>
        </p:spPr>
      </p:pic>
      <p:cxnSp>
        <p:nvCxnSpPr>
          <p:cNvPr id="7" name="Connettore 1 6"/>
          <p:cNvCxnSpPr/>
          <p:nvPr/>
        </p:nvCxnSpPr>
        <p:spPr>
          <a:xfrm flipV="1">
            <a:off x="251520" y="6146738"/>
            <a:ext cx="8573881" cy="185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Immagine 7"/>
          <p:cNvPicPr>
            <a:picLocks noChangeAspect="1"/>
          </p:cNvPicPr>
          <p:nvPr/>
        </p:nvPicPr>
        <p:blipFill>
          <a:blip r:embed="rId4"/>
          <a:stretch>
            <a:fillRect/>
          </a:stretch>
        </p:blipFill>
        <p:spPr>
          <a:xfrm>
            <a:off x="0" y="-25241"/>
            <a:ext cx="1339588" cy="692695"/>
          </a:xfrm>
          <a:prstGeom prst="rect">
            <a:avLst/>
          </a:prstGeom>
        </p:spPr>
      </p:pic>
    </p:spTree>
    <p:extLst>
      <p:ext uri="{BB962C8B-B14F-4D97-AF65-F5344CB8AC3E}">
        <p14:creationId xmlns:p14="http://schemas.microsoft.com/office/powerpoint/2010/main" val="3644504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tente\Documents\Scalvedi\00.-LOGO-CREA-CMY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200785"/>
            <a:ext cx="1085049" cy="59223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403648" y="-1"/>
            <a:ext cx="7740351" cy="667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bg1"/>
                </a:solidFill>
              </a:rPr>
              <a:t>L’indagine primaria Crea- GFK Italia: la metodologia del Progetto </a:t>
            </a:r>
            <a:r>
              <a:rPr lang="it-IT" b="1" dirty="0" err="1">
                <a:solidFill>
                  <a:schemeClr val="bg1"/>
                </a:solidFill>
              </a:rPr>
              <a:t>Refresh</a:t>
            </a:r>
            <a:endParaRPr lang="it-IT" dirty="0"/>
          </a:p>
        </p:txBody>
      </p:sp>
      <p:pic>
        <p:nvPicPr>
          <p:cNvPr id="5" name="Immagine 4"/>
          <p:cNvPicPr>
            <a:picLocks noChangeAspect="1"/>
          </p:cNvPicPr>
          <p:nvPr/>
        </p:nvPicPr>
        <p:blipFill>
          <a:blip r:embed="rId3"/>
          <a:stretch>
            <a:fillRect/>
          </a:stretch>
        </p:blipFill>
        <p:spPr>
          <a:xfrm>
            <a:off x="107504" y="6190634"/>
            <a:ext cx="975483" cy="622742"/>
          </a:xfrm>
          <a:prstGeom prst="rect">
            <a:avLst/>
          </a:prstGeom>
        </p:spPr>
      </p:pic>
      <p:cxnSp>
        <p:nvCxnSpPr>
          <p:cNvPr id="7" name="Connettore 1 6"/>
          <p:cNvCxnSpPr/>
          <p:nvPr/>
        </p:nvCxnSpPr>
        <p:spPr>
          <a:xfrm flipV="1">
            <a:off x="251520" y="6146738"/>
            <a:ext cx="8573881" cy="185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ttangolo 7"/>
          <p:cNvSpPr/>
          <p:nvPr/>
        </p:nvSpPr>
        <p:spPr>
          <a:xfrm>
            <a:off x="0" y="1377191"/>
            <a:ext cx="8825401" cy="2246769"/>
          </a:xfrm>
          <a:prstGeom prst="rect">
            <a:avLst/>
          </a:prstGeom>
        </p:spPr>
        <p:txBody>
          <a:bodyPr wrap="square">
            <a:spAutoFit/>
          </a:bodyPr>
          <a:lstStyle/>
          <a:p>
            <a:pPr marL="342900" lvl="0" indent="-342900">
              <a:buFont typeface="Arial" panose="020B0604020202020204" pitchFamily="34" charset="0"/>
              <a:buChar char="•"/>
            </a:pPr>
            <a:r>
              <a:rPr lang="it-IT" sz="2000" b="1" dirty="0">
                <a:solidFill>
                  <a:schemeClr val="bg1">
                    <a:lumMod val="50000"/>
                  </a:schemeClr>
                </a:solidFill>
              </a:rPr>
              <a:t>rispondente: responsabile acquisti e preparazione dei pasti in famiglia</a:t>
            </a:r>
          </a:p>
          <a:p>
            <a:pPr marL="342900" lvl="0" indent="-342900">
              <a:buFont typeface="Arial" panose="020B0604020202020204" pitchFamily="34" charset="0"/>
              <a:buChar char="•"/>
            </a:pPr>
            <a:r>
              <a:rPr lang="it-IT" sz="2000" b="1" dirty="0">
                <a:solidFill>
                  <a:schemeClr val="bg1">
                    <a:lumMod val="50000"/>
                  </a:schemeClr>
                </a:solidFill>
              </a:rPr>
              <a:t>metodo CAWI</a:t>
            </a:r>
          </a:p>
          <a:p>
            <a:pPr marL="342900" lvl="0" indent="-342900">
              <a:buFont typeface="Arial" panose="020B0604020202020204" pitchFamily="34" charset="0"/>
              <a:buChar char="•"/>
            </a:pPr>
            <a:r>
              <a:rPr lang="it-IT" sz="2000" b="1" dirty="0">
                <a:solidFill>
                  <a:schemeClr val="bg1">
                    <a:lumMod val="50000"/>
                  </a:schemeClr>
                </a:solidFill>
              </a:rPr>
              <a:t>questionario strutturato a risposta chiusa; validato rispetto alle misure oggettive di peso dello spreco alimentare (SA)</a:t>
            </a:r>
          </a:p>
          <a:p>
            <a:pPr marL="342900" indent="-342900">
              <a:buFont typeface="Arial" panose="020B0604020202020204" pitchFamily="34" charset="0"/>
              <a:buChar char="•"/>
            </a:pPr>
            <a:r>
              <a:rPr lang="it-IT" sz="2000" b="1" dirty="0">
                <a:solidFill>
                  <a:schemeClr val="bg1">
                    <a:lumMod val="50000"/>
                  </a:schemeClr>
                </a:solidFill>
              </a:rPr>
              <a:t>modalità auto-compilata</a:t>
            </a:r>
          </a:p>
          <a:p>
            <a:pPr marL="342900" indent="-342900">
              <a:buFont typeface="Arial" panose="020B0604020202020204" pitchFamily="34" charset="0"/>
              <a:buChar char="•"/>
            </a:pPr>
            <a:r>
              <a:rPr lang="it-IT" sz="2000" b="1" dirty="0">
                <a:solidFill>
                  <a:schemeClr val="bg1">
                    <a:lumMod val="50000"/>
                  </a:schemeClr>
                </a:solidFill>
              </a:rPr>
              <a:t>due fasi di indagine:</a:t>
            </a:r>
          </a:p>
          <a:p>
            <a:pPr lvl="0"/>
            <a:r>
              <a:rPr lang="it-IT" sz="2000" dirty="0"/>
              <a:t> </a:t>
            </a:r>
          </a:p>
        </p:txBody>
      </p:sp>
      <p:sp>
        <p:nvSpPr>
          <p:cNvPr id="10" name="Rettangolo 9"/>
          <p:cNvSpPr/>
          <p:nvPr/>
        </p:nvSpPr>
        <p:spPr>
          <a:xfrm>
            <a:off x="395536" y="818490"/>
            <a:ext cx="8285848" cy="523220"/>
          </a:xfrm>
          <a:prstGeom prst="rect">
            <a:avLst/>
          </a:prstGeom>
        </p:spPr>
        <p:txBody>
          <a:bodyPr wrap="square">
            <a:spAutoFit/>
          </a:bodyPr>
          <a:lstStyle/>
          <a:p>
            <a:pPr lvl="0"/>
            <a:r>
              <a:rPr lang="it-IT" sz="2800" b="1" dirty="0">
                <a:solidFill>
                  <a:srgbClr val="0070C0"/>
                </a:solidFill>
              </a:rPr>
              <a:t>Il disegno dello studio e la gestione dell’indagine</a:t>
            </a:r>
          </a:p>
        </p:txBody>
      </p:sp>
      <p:graphicFrame>
        <p:nvGraphicFramePr>
          <p:cNvPr id="9" name="Diagramma 8"/>
          <p:cNvGraphicFramePr/>
          <p:nvPr>
            <p:extLst>
              <p:ext uri="{D42A27DB-BD31-4B8C-83A1-F6EECF244321}">
                <p14:modId xmlns:p14="http://schemas.microsoft.com/office/powerpoint/2010/main" val="553940540"/>
              </p:ext>
            </p:extLst>
          </p:nvPr>
        </p:nvGraphicFramePr>
        <p:xfrm>
          <a:off x="2166279" y="2854522"/>
          <a:ext cx="5790097" cy="36423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25051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tente\Documents\Scalvedi\00.-LOGO-CREA-CMY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200785"/>
            <a:ext cx="1085049" cy="59223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403648" y="-1"/>
            <a:ext cx="7740351" cy="667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bg1"/>
                </a:solidFill>
              </a:rPr>
              <a:t>L’indagine primaria Crea- GFK Italia: la metodologia del Progetto </a:t>
            </a:r>
            <a:r>
              <a:rPr lang="it-IT" b="1" dirty="0" err="1">
                <a:solidFill>
                  <a:schemeClr val="bg1"/>
                </a:solidFill>
              </a:rPr>
              <a:t>Refresh</a:t>
            </a:r>
            <a:endParaRPr lang="it-IT" dirty="0"/>
          </a:p>
        </p:txBody>
      </p:sp>
      <p:pic>
        <p:nvPicPr>
          <p:cNvPr id="5" name="Immagine 4"/>
          <p:cNvPicPr>
            <a:picLocks noChangeAspect="1"/>
          </p:cNvPicPr>
          <p:nvPr/>
        </p:nvPicPr>
        <p:blipFill>
          <a:blip r:embed="rId3"/>
          <a:stretch>
            <a:fillRect/>
          </a:stretch>
        </p:blipFill>
        <p:spPr>
          <a:xfrm>
            <a:off x="107504" y="6190634"/>
            <a:ext cx="975483" cy="622742"/>
          </a:xfrm>
          <a:prstGeom prst="rect">
            <a:avLst/>
          </a:prstGeom>
        </p:spPr>
      </p:pic>
      <p:cxnSp>
        <p:nvCxnSpPr>
          <p:cNvPr id="7" name="Connettore 1 6"/>
          <p:cNvCxnSpPr/>
          <p:nvPr/>
        </p:nvCxnSpPr>
        <p:spPr>
          <a:xfrm flipV="1">
            <a:off x="251520" y="6146738"/>
            <a:ext cx="8573881" cy="185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ttangolo 7"/>
          <p:cNvSpPr/>
          <p:nvPr/>
        </p:nvSpPr>
        <p:spPr>
          <a:xfrm>
            <a:off x="595245" y="750164"/>
            <a:ext cx="8285848" cy="523220"/>
          </a:xfrm>
          <a:prstGeom prst="rect">
            <a:avLst/>
          </a:prstGeom>
        </p:spPr>
        <p:txBody>
          <a:bodyPr wrap="square">
            <a:spAutoFit/>
          </a:bodyPr>
          <a:lstStyle/>
          <a:p>
            <a:pPr lvl="0"/>
            <a:r>
              <a:rPr lang="it-IT" sz="2800" b="1" dirty="0">
                <a:solidFill>
                  <a:srgbClr val="0070C0"/>
                </a:solidFill>
              </a:rPr>
              <a:t>Misura spreco alimentare bidimensionale</a:t>
            </a:r>
          </a:p>
        </p:txBody>
      </p:sp>
      <p:sp>
        <p:nvSpPr>
          <p:cNvPr id="6" name="Freccia a destra 5"/>
          <p:cNvSpPr/>
          <p:nvPr/>
        </p:nvSpPr>
        <p:spPr>
          <a:xfrm rot="16200000">
            <a:off x="-322633" y="4037978"/>
            <a:ext cx="3748145" cy="155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destra 9"/>
          <p:cNvSpPr/>
          <p:nvPr/>
        </p:nvSpPr>
        <p:spPr>
          <a:xfrm>
            <a:off x="1547664" y="5881001"/>
            <a:ext cx="5976665" cy="140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con angoli arrotondati in diagonale 1"/>
          <p:cNvSpPr/>
          <p:nvPr/>
        </p:nvSpPr>
        <p:spPr>
          <a:xfrm>
            <a:off x="1018399" y="1640546"/>
            <a:ext cx="1224136" cy="559703"/>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24 categorie</a:t>
            </a:r>
          </a:p>
        </p:txBody>
      </p:sp>
      <p:sp>
        <p:nvSpPr>
          <p:cNvPr id="15" name="Rettangolo con angoli arrotondati in diagonale 14"/>
          <p:cNvSpPr/>
          <p:nvPr/>
        </p:nvSpPr>
        <p:spPr>
          <a:xfrm>
            <a:off x="7656957" y="5540808"/>
            <a:ext cx="1224136" cy="559703"/>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4 stati</a:t>
            </a:r>
          </a:p>
        </p:txBody>
      </p:sp>
      <p:pic>
        <p:nvPicPr>
          <p:cNvPr id="9" name="Immagine 8"/>
          <p:cNvPicPr>
            <a:picLocks noChangeAspect="1"/>
          </p:cNvPicPr>
          <p:nvPr/>
        </p:nvPicPr>
        <p:blipFill>
          <a:blip r:embed="rId4"/>
          <a:stretch>
            <a:fillRect/>
          </a:stretch>
        </p:blipFill>
        <p:spPr>
          <a:xfrm>
            <a:off x="2273636" y="2921011"/>
            <a:ext cx="2253430" cy="2298862"/>
          </a:xfrm>
          <a:prstGeom prst="rect">
            <a:avLst/>
          </a:prstGeom>
        </p:spPr>
      </p:pic>
      <p:sp>
        <p:nvSpPr>
          <p:cNvPr id="12" name="Fumetto 3 11"/>
          <p:cNvSpPr/>
          <p:nvPr/>
        </p:nvSpPr>
        <p:spPr>
          <a:xfrm>
            <a:off x="4139952" y="1398834"/>
            <a:ext cx="3932529" cy="1928890"/>
          </a:xfrm>
          <a:prstGeom prst="wedgeEllipse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it-IT" sz="14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la frazione commestibile di prodotti alimentari destinata ad essere mangiata dagli esseri umani, escludendo frazioni non commestibili, come ossa, bucce, semi, ceppi, ecc.”.</a:t>
            </a:r>
            <a:endParaRPr lang="it-IT"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6549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tente\Documents\Scalvedi\00.-LOGO-CREA-CMY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200785"/>
            <a:ext cx="1085049" cy="59223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403648" y="-1"/>
            <a:ext cx="7740351" cy="667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bg1"/>
                </a:solidFill>
              </a:rPr>
              <a:t>L’indagine primaria Crea- GFK Italia: la metodologia del Progetto </a:t>
            </a:r>
            <a:r>
              <a:rPr lang="it-IT" b="1" dirty="0" err="1">
                <a:solidFill>
                  <a:schemeClr val="bg1"/>
                </a:solidFill>
              </a:rPr>
              <a:t>Refresh</a:t>
            </a:r>
            <a:endParaRPr lang="it-IT" dirty="0"/>
          </a:p>
        </p:txBody>
      </p:sp>
      <p:pic>
        <p:nvPicPr>
          <p:cNvPr id="5" name="Immagine 4"/>
          <p:cNvPicPr>
            <a:picLocks noChangeAspect="1"/>
          </p:cNvPicPr>
          <p:nvPr/>
        </p:nvPicPr>
        <p:blipFill>
          <a:blip r:embed="rId3"/>
          <a:stretch>
            <a:fillRect/>
          </a:stretch>
        </p:blipFill>
        <p:spPr>
          <a:xfrm>
            <a:off x="107504" y="6190634"/>
            <a:ext cx="975483" cy="622742"/>
          </a:xfrm>
          <a:prstGeom prst="rect">
            <a:avLst/>
          </a:prstGeom>
        </p:spPr>
      </p:pic>
      <p:sp>
        <p:nvSpPr>
          <p:cNvPr id="6" name="Rettangolo 5"/>
          <p:cNvSpPr/>
          <p:nvPr/>
        </p:nvSpPr>
        <p:spPr>
          <a:xfrm>
            <a:off x="323528" y="717215"/>
            <a:ext cx="7056784" cy="523220"/>
          </a:xfrm>
          <a:prstGeom prst="rect">
            <a:avLst/>
          </a:prstGeom>
        </p:spPr>
        <p:txBody>
          <a:bodyPr wrap="square">
            <a:spAutoFit/>
          </a:bodyPr>
          <a:lstStyle/>
          <a:p>
            <a:pPr lvl="0"/>
            <a:r>
              <a:rPr lang="it-IT" sz="2800" b="1" dirty="0">
                <a:solidFill>
                  <a:srgbClr val="0070C0"/>
                </a:solidFill>
              </a:rPr>
              <a:t>Categorie alimentari</a:t>
            </a:r>
          </a:p>
        </p:txBody>
      </p:sp>
      <p:pic>
        <p:nvPicPr>
          <p:cNvPr id="8" name="Immagine 7"/>
          <p:cNvPicPr>
            <a:picLocks noChangeAspect="1"/>
          </p:cNvPicPr>
          <p:nvPr/>
        </p:nvPicPr>
        <p:blipFill>
          <a:blip r:embed="rId4"/>
          <a:stretch>
            <a:fillRect/>
          </a:stretch>
        </p:blipFill>
        <p:spPr>
          <a:xfrm>
            <a:off x="323528" y="1290197"/>
            <a:ext cx="6681211" cy="4900438"/>
          </a:xfrm>
          <a:prstGeom prst="rect">
            <a:avLst/>
          </a:prstGeom>
        </p:spPr>
      </p:pic>
    </p:spTree>
    <p:extLst>
      <p:ext uri="{BB962C8B-B14F-4D97-AF65-F5344CB8AC3E}">
        <p14:creationId xmlns:p14="http://schemas.microsoft.com/office/powerpoint/2010/main" val="1756763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tente\Documents\Scalvedi\00.-LOGO-CREA-CMY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200785"/>
            <a:ext cx="1085049" cy="59223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403648" y="-1"/>
            <a:ext cx="7740351" cy="667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bg1"/>
                </a:solidFill>
              </a:rPr>
              <a:t>L’indagine primaria Crea- GFK Italia: la metodologia del Progetto </a:t>
            </a:r>
            <a:r>
              <a:rPr lang="it-IT" b="1" dirty="0" err="1">
                <a:solidFill>
                  <a:schemeClr val="bg1"/>
                </a:solidFill>
              </a:rPr>
              <a:t>Refresh</a:t>
            </a:r>
            <a:endParaRPr lang="it-IT" dirty="0"/>
          </a:p>
        </p:txBody>
      </p:sp>
      <p:pic>
        <p:nvPicPr>
          <p:cNvPr id="5" name="Immagine 4"/>
          <p:cNvPicPr>
            <a:picLocks noChangeAspect="1"/>
          </p:cNvPicPr>
          <p:nvPr/>
        </p:nvPicPr>
        <p:blipFill>
          <a:blip r:embed="rId3"/>
          <a:stretch>
            <a:fillRect/>
          </a:stretch>
        </p:blipFill>
        <p:spPr>
          <a:xfrm>
            <a:off x="107504" y="6190634"/>
            <a:ext cx="975483" cy="622742"/>
          </a:xfrm>
          <a:prstGeom prst="rect">
            <a:avLst/>
          </a:prstGeom>
        </p:spPr>
      </p:pic>
      <p:sp>
        <p:nvSpPr>
          <p:cNvPr id="6" name="Rettangolo 5"/>
          <p:cNvSpPr/>
          <p:nvPr/>
        </p:nvSpPr>
        <p:spPr>
          <a:xfrm>
            <a:off x="323528" y="815089"/>
            <a:ext cx="8136904" cy="1754326"/>
          </a:xfrm>
          <a:prstGeom prst="rect">
            <a:avLst/>
          </a:prstGeom>
        </p:spPr>
        <p:txBody>
          <a:bodyPr wrap="square">
            <a:spAutoFit/>
          </a:bodyPr>
          <a:lstStyle/>
          <a:p>
            <a:pPr lvl="0"/>
            <a:r>
              <a:rPr lang="it-IT" sz="2800" b="1" dirty="0">
                <a:solidFill>
                  <a:srgbClr val="0070C0"/>
                </a:solidFill>
                <a:latin typeface="Arial" panose="020B0604020202020204" pitchFamily="34" charset="0"/>
                <a:cs typeface="Arial" panose="020B0604020202020204" pitchFamily="34" charset="0"/>
              </a:rPr>
              <a:t>Le misure auto-riferite</a:t>
            </a:r>
          </a:p>
          <a:p>
            <a:pPr algn="just"/>
            <a:r>
              <a:rPr lang="it-IT" sz="2000" dirty="0">
                <a:latin typeface="Arial" panose="020B0604020202020204" pitchFamily="34" charset="0"/>
                <a:ea typeface="Calibri" panose="020F0502020204030204" pitchFamily="34" charset="0"/>
                <a:cs typeface="Arial" panose="020B0604020202020204" pitchFamily="34" charset="0"/>
              </a:rPr>
              <a:t>Le domande sulle quantità di spreco sono state poste a risposta chiusa, proponendo quantità espresse in unità di misura pratiche appropriate al prodotto in questione (es. cucchiai). </a:t>
            </a:r>
          </a:p>
          <a:p>
            <a:pPr lvl="0"/>
            <a:endParaRPr lang="it-IT" sz="2000" b="1" dirty="0">
              <a:solidFill>
                <a:srgbClr val="0070C0"/>
              </a:solidFill>
              <a:latin typeface="Arial" panose="020B0604020202020204" pitchFamily="34" charset="0"/>
              <a:cs typeface="Arial" panose="020B0604020202020204" pitchFamily="34" charset="0"/>
            </a:endParaRPr>
          </a:p>
        </p:txBody>
      </p:sp>
      <p:sp>
        <p:nvSpPr>
          <p:cNvPr id="8" name="Rettangolo 7"/>
          <p:cNvSpPr/>
          <p:nvPr/>
        </p:nvSpPr>
        <p:spPr>
          <a:xfrm>
            <a:off x="467544" y="2717050"/>
            <a:ext cx="7704856" cy="2894639"/>
          </a:xfrm>
          <a:prstGeom prst="rect">
            <a:avLst/>
          </a:prstGeom>
        </p:spPr>
        <p:txBody>
          <a:bodyPr wrap="square">
            <a:spAutoFit/>
          </a:bodyPr>
          <a:lstStyle/>
          <a:p>
            <a:pPr>
              <a:lnSpc>
                <a:spcPct val="115000"/>
              </a:lnSpc>
              <a:spcAft>
                <a:spcPts val="0"/>
              </a:spcAft>
            </a:pPr>
            <a:r>
              <a:rPr lang="it-IT" sz="1400" b="1" i="1" dirty="0">
                <a:solidFill>
                  <a:srgbClr val="FF0000"/>
                </a:solidFill>
                <a:latin typeface="Arial" panose="020B0604020202020204" pitchFamily="34" charset="0"/>
                <a:ea typeface="Calibri" panose="020F0502020204030204" pitchFamily="34" charset="0"/>
                <a:cs typeface="Arial" panose="020B0604020202020204" pitchFamily="34" charset="0"/>
              </a:rPr>
              <a:t>Quanta verdura fresca (es: insalata, pomodori, carote, zucchine, spinaci, ecc.)</a:t>
            </a:r>
            <a:r>
              <a:rPr lang="it-IT" sz="14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it-IT" sz="1400" b="1" i="1" dirty="0">
                <a:solidFill>
                  <a:srgbClr val="FF0000"/>
                </a:solidFill>
                <a:latin typeface="Arial" panose="020B0604020202020204" pitchFamily="34" charset="0"/>
                <a:ea typeface="Calibri" panose="020F0502020204030204" pitchFamily="34" charset="0"/>
                <a:cs typeface="Arial" panose="020B0604020202020204" pitchFamily="34" charset="0"/>
              </a:rPr>
              <a:t>Lei e la Sua famiglia avete gettato via la settimana scorsa?</a:t>
            </a:r>
          </a:p>
          <a:p>
            <a:pPr>
              <a:lnSpc>
                <a:spcPct val="115000"/>
              </a:lnSpc>
              <a:spcAft>
                <a:spcPts val="0"/>
              </a:spcAft>
            </a:pPr>
            <a:endParaRPr lang="it-IT" sz="1400" i="1"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600"/>
              </a:spcAft>
            </a:pPr>
            <a:r>
              <a:rPr lang="it-IT" sz="1200" dirty="0">
                <a:latin typeface="Arial" panose="020B0604020202020204" pitchFamily="34" charset="0"/>
                <a:ea typeface="Calibri" panose="020F0502020204030204" pitchFamily="34" charset="0"/>
                <a:cs typeface="Arial" panose="020B0604020202020204" pitchFamily="34" charset="0"/>
              </a:rPr>
              <a:t>Nel rispondere tenga presente che 1 cucchiaio da portata (il cucchiaio grande usato per fare le porzioni a tavola) = circa 50 grammi, pari ad esempio, ad un pomodoro medio, una carota, una piccola zucchina o 4 funghi tagliati a tocchetti</a:t>
            </a:r>
          </a:p>
          <a:p>
            <a:pPr>
              <a:lnSpc>
                <a:spcPct val="115000"/>
              </a:lnSpc>
              <a:spcAft>
                <a:spcPts val="0"/>
              </a:spcAft>
            </a:pPr>
            <a:r>
              <a:rPr lang="it-IT" sz="1400" i="1" dirty="0">
                <a:solidFill>
                  <a:srgbClr val="0070C0"/>
                </a:solidFill>
                <a:latin typeface="Arial" panose="020B0604020202020204" pitchFamily="34" charset="0"/>
                <a:ea typeface="Calibri" panose="020F0502020204030204" pitchFamily="34" charset="0"/>
                <a:cs typeface="Arial" panose="020B0604020202020204" pitchFamily="34" charset="0"/>
              </a:rPr>
              <a:t>1. meno di un cucchiaio da portata</a:t>
            </a:r>
          </a:p>
          <a:p>
            <a:pPr>
              <a:lnSpc>
                <a:spcPct val="115000"/>
              </a:lnSpc>
              <a:spcAft>
                <a:spcPts val="0"/>
              </a:spcAft>
            </a:pPr>
            <a:r>
              <a:rPr lang="it-IT" sz="1400" i="1" dirty="0">
                <a:solidFill>
                  <a:srgbClr val="0070C0"/>
                </a:solidFill>
                <a:latin typeface="Arial" panose="020B0604020202020204" pitchFamily="34" charset="0"/>
                <a:ea typeface="Calibri" panose="020F0502020204030204" pitchFamily="34" charset="0"/>
                <a:cs typeface="Arial" panose="020B0604020202020204" pitchFamily="34" charset="0"/>
              </a:rPr>
              <a:t>2. 1-2 cucchiai da portata</a:t>
            </a:r>
          </a:p>
          <a:p>
            <a:pPr>
              <a:lnSpc>
                <a:spcPct val="115000"/>
              </a:lnSpc>
              <a:spcAft>
                <a:spcPts val="0"/>
              </a:spcAft>
            </a:pPr>
            <a:r>
              <a:rPr lang="it-IT" sz="1400" i="1" dirty="0">
                <a:solidFill>
                  <a:srgbClr val="0070C0"/>
                </a:solidFill>
                <a:latin typeface="Arial" panose="020B0604020202020204" pitchFamily="34" charset="0"/>
                <a:ea typeface="Calibri" panose="020F0502020204030204" pitchFamily="34" charset="0"/>
                <a:cs typeface="Arial" panose="020B0604020202020204" pitchFamily="34" charset="0"/>
              </a:rPr>
              <a:t>3. 3-4 cucchiai da portata</a:t>
            </a:r>
          </a:p>
          <a:p>
            <a:pPr>
              <a:lnSpc>
                <a:spcPct val="115000"/>
              </a:lnSpc>
              <a:spcAft>
                <a:spcPts val="0"/>
              </a:spcAft>
            </a:pPr>
            <a:r>
              <a:rPr lang="it-IT" sz="1400" i="1" dirty="0">
                <a:solidFill>
                  <a:srgbClr val="0070C0"/>
                </a:solidFill>
                <a:latin typeface="Arial" panose="020B0604020202020204" pitchFamily="34" charset="0"/>
                <a:ea typeface="Calibri" panose="020F0502020204030204" pitchFamily="34" charset="0"/>
                <a:cs typeface="Arial" panose="020B0604020202020204" pitchFamily="34" charset="0"/>
              </a:rPr>
              <a:t>4. 5-6 cucchiai da portata</a:t>
            </a:r>
          </a:p>
          <a:p>
            <a:pPr>
              <a:lnSpc>
                <a:spcPct val="115000"/>
              </a:lnSpc>
              <a:spcAft>
                <a:spcPts val="0"/>
              </a:spcAft>
            </a:pPr>
            <a:r>
              <a:rPr lang="it-IT" sz="1400" i="1" dirty="0">
                <a:solidFill>
                  <a:srgbClr val="0070C0"/>
                </a:solidFill>
                <a:latin typeface="Arial" panose="020B0604020202020204" pitchFamily="34" charset="0"/>
                <a:ea typeface="Calibri" panose="020F0502020204030204" pitchFamily="34" charset="0"/>
                <a:cs typeface="Arial" panose="020B0604020202020204" pitchFamily="34" charset="0"/>
              </a:rPr>
              <a:t>5. più di 6 cucchiai da portata</a:t>
            </a:r>
            <a:endParaRPr lang="it-IT" sz="1400" i="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84112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tente\Documents\Scalvedi\00.-LOGO-CREA-CMY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200785"/>
            <a:ext cx="1085049" cy="59223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403648" y="-1"/>
            <a:ext cx="7740351" cy="667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bg1"/>
                </a:solidFill>
              </a:rPr>
              <a:t>L’indagine primaria Crea- GFK Italia: la metodologia del Progetto </a:t>
            </a:r>
            <a:r>
              <a:rPr lang="it-IT" b="1" dirty="0" err="1">
                <a:solidFill>
                  <a:schemeClr val="bg1"/>
                </a:solidFill>
              </a:rPr>
              <a:t>Refresh</a:t>
            </a:r>
            <a:endParaRPr lang="it-IT" dirty="0"/>
          </a:p>
        </p:txBody>
      </p:sp>
      <p:pic>
        <p:nvPicPr>
          <p:cNvPr id="5" name="Immagine 4"/>
          <p:cNvPicPr>
            <a:picLocks noChangeAspect="1"/>
          </p:cNvPicPr>
          <p:nvPr/>
        </p:nvPicPr>
        <p:blipFill>
          <a:blip r:embed="rId3"/>
          <a:stretch>
            <a:fillRect/>
          </a:stretch>
        </p:blipFill>
        <p:spPr>
          <a:xfrm>
            <a:off x="107504" y="6190634"/>
            <a:ext cx="975483" cy="622742"/>
          </a:xfrm>
          <a:prstGeom prst="rect">
            <a:avLst/>
          </a:prstGeom>
        </p:spPr>
      </p:pic>
      <p:sp>
        <p:nvSpPr>
          <p:cNvPr id="6" name="Rettangolo 5"/>
          <p:cNvSpPr/>
          <p:nvPr/>
        </p:nvSpPr>
        <p:spPr>
          <a:xfrm>
            <a:off x="292528" y="740258"/>
            <a:ext cx="8383927" cy="1508105"/>
          </a:xfrm>
          <a:prstGeom prst="rect">
            <a:avLst/>
          </a:prstGeom>
        </p:spPr>
        <p:txBody>
          <a:bodyPr wrap="square">
            <a:spAutoFit/>
          </a:bodyPr>
          <a:lstStyle/>
          <a:p>
            <a:pPr lvl="0"/>
            <a:r>
              <a:rPr lang="it-IT" sz="2800" b="1" dirty="0">
                <a:solidFill>
                  <a:srgbClr val="0070C0"/>
                </a:solidFill>
                <a:latin typeface="Arial" panose="020B0604020202020204" pitchFamily="34" charset="0"/>
                <a:cs typeface="Arial" panose="020B0604020202020204" pitchFamily="34" charset="0"/>
              </a:rPr>
              <a:t>Misura spreco categorie</a:t>
            </a:r>
          </a:p>
          <a:p>
            <a:r>
              <a:rPr lang="it-IT" dirty="0">
                <a:latin typeface="Arial" panose="020B0604020202020204" pitchFamily="34" charset="0"/>
                <a:ea typeface="Calibri" panose="020F0502020204030204" pitchFamily="34" charset="0"/>
                <a:cs typeface="Arial" panose="020B0604020202020204" pitchFamily="34" charset="0"/>
              </a:rPr>
              <a:t>Le risposte sono state convertite in peso in base alle tabella riportata nel report </a:t>
            </a:r>
            <a:r>
              <a:rPr lang="it-IT" dirty="0" err="1">
                <a:latin typeface="Arial" panose="020B0604020202020204" pitchFamily="34" charset="0"/>
                <a:ea typeface="Calibri" panose="020F0502020204030204" pitchFamily="34" charset="0"/>
                <a:cs typeface="Arial" panose="020B0604020202020204" pitchFamily="34" charset="0"/>
              </a:rPr>
              <a:t>Refresh</a:t>
            </a:r>
            <a:r>
              <a:rPr lang="it-IT" dirty="0">
                <a:latin typeface="Arial" panose="020B0604020202020204" pitchFamily="34" charset="0"/>
                <a:ea typeface="Calibri" panose="020F0502020204030204" pitchFamily="34" charset="0"/>
                <a:cs typeface="Arial" panose="020B0604020202020204" pitchFamily="34" charset="0"/>
              </a:rPr>
              <a:t>, validata in studi precedenti.</a:t>
            </a:r>
          </a:p>
          <a:p>
            <a:pPr lvl="0"/>
            <a:endParaRPr lang="it-IT" sz="2800" b="1" dirty="0">
              <a:solidFill>
                <a:srgbClr val="0070C0"/>
              </a:solidFill>
              <a:latin typeface="Arial" panose="020B0604020202020204" pitchFamily="34" charset="0"/>
              <a:cs typeface="Arial" panose="020B0604020202020204" pitchFamily="34" charset="0"/>
            </a:endParaRPr>
          </a:p>
        </p:txBody>
      </p:sp>
      <p:pic>
        <p:nvPicPr>
          <p:cNvPr id="7" name="Immagine 6"/>
          <p:cNvPicPr>
            <a:picLocks noChangeAspect="1"/>
          </p:cNvPicPr>
          <p:nvPr/>
        </p:nvPicPr>
        <p:blipFill>
          <a:blip r:embed="rId4"/>
          <a:stretch>
            <a:fillRect/>
          </a:stretch>
        </p:blipFill>
        <p:spPr>
          <a:xfrm>
            <a:off x="1403648" y="2247087"/>
            <a:ext cx="4834547" cy="4029805"/>
          </a:xfrm>
          <a:prstGeom prst="rect">
            <a:avLst/>
          </a:prstGeom>
        </p:spPr>
      </p:pic>
    </p:spTree>
    <p:extLst>
      <p:ext uri="{BB962C8B-B14F-4D97-AF65-F5344CB8AC3E}">
        <p14:creationId xmlns:p14="http://schemas.microsoft.com/office/powerpoint/2010/main" val="1634325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tente\Documents\Scalvedi\00.-LOGO-CREA-CMY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200785"/>
            <a:ext cx="1085049" cy="59223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403648" y="-1"/>
            <a:ext cx="7740351" cy="667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bg1"/>
                </a:solidFill>
              </a:rPr>
              <a:t>L’indagine primaria Crea- GFK Italia: la metodologia del Progetto </a:t>
            </a:r>
            <a:r>
              <a:rPr lang="it-IT" b="1" dirty="0" err="1">
                <a:solidFill>
                  <a:schemeClr val="bg1"/>
                </a:solidFill>
              </a:rPr>
              <a:t>Refresh</a:t>
            </a:r>
            <a:endParaRPr lang="it-IT" dirty="0"/>
          </a:p>
        </p:txBody>
      </p:sp>
      <p:pic>
        <p:nvPicPr>
          <p:cNvPr id="5" name="Immagine 4"/>
          <p:cNvPicPr>
            <a:picLocks noChangeAspect="1"/>
          </p:cNvPicPr>
          <p:nvPr/>
        </p:nvPicPr>
        <p:blipFill>
          <a:blip r:embed="rId3"/>
          <a:stretch>
            <a:fillRect/>
          </a:stretch>
        </p:blipFill>
        <p:spPr>
          <a:xfrm>
            <a:off x="249746" y="6171986"/>
            <a:ext cx="975483" cy="622742"/>
          </a:xfrm>
          <a:prstGeom prst="rect">
            <a:avLst/>
          </a:prstGeom>
        </p:spPr>
      </p:pic>
      <p:sp>
        <p:nvSpPr>
          <p:cNvPr id="39" name="Rettangolo arrotondato 38"/>
          <p:cNvSpPr/>
          <p:nvPr/>
        </p:nvSpPr>
        <p:spPr>
          <a:xfrm>
            <a:off x="538427" y="2348880"/>
            <a:ext cx="7776864" cy="504056"/>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dirty="0"/>
              <a:t>Scomposizione in fasi del processo di gestione degli alimenti</a:t>
            </a:r>
          </a:p>
        </p:txBody>
      </p:sp>
      <p:sp>
        <p:nvSpPr>
          <p:cNvPr id="40" name="Callout con freccia in su 39"/>
          <p:cNvSpPr/>
          <p:nvPr/>
        </p:nvSpPr>
        <p:spPr>
          <a:xfrm>
            <a:off x="1269008" y="3671045"/>
            <a:ext cx="1144351" cy="1262545"/>
          </a:xfrm>
          <a:prstGeom prst="up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a:t>Pianificazione medio alta</a:t>
            </a:r>
          </a:p>
        </p:txBody>
      </p:sp>
      <p:sp>
        <p:nvSpPr>
          <p:cNvPr id="41" name="Callout con freccia in su 40"/>
          <p:cNvSpPr/>
          <p:nvPr/>
        </p:nvSpPr>
        <p:spPr>
          <a:xfrm>
            <a:off x="2769674" y="3698517"/>
            <a:ext cx="1144410" cy="1235073"/>
          </a:xfrm>
          <a:prstGeom prst="up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a:t>Bassa propensione all’acquisto di impulso</a:t>
            </a:r>
          </a:p>
        </p:txBody>
      </p:sp>
      <p:sp>
        <p:nvSpPr>
          <p:cNvPr id="42" name="Callout con freccia in su 41"/>
          <p:cNvSpPr/>
          <p:nvPr/>
        </p:nvSpPr>
        <p:spPr>
          <a:xfrm>
            <a:off x="4211424" y="3570836"/>
            <a:ext cx="1101369" cy="1364233"/>
          </a:xfrm>
          <a:prstGeom prst="up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a:t>Elevata conoscenza del contenuto in dispensa e frigorifero</a:t>
            </a:r>
          </a:p>
        </p:txBody>
      </p:sp>
      <p:sp>
        <p:nvSpPr>
          <p:cNvPr id="43" name="Callout con freccia in su 42"/>
          <p:cNvSpPr/>
          <p:nvPr/>
        </p:nvSpPr>
        <p:spPr>
          <a:xfrm>
            <a:off x="5481065" y="3650458"/>
            <a:ext cx="1074752" cy="1290710"/>
          </a:xfrm>
          <a:prstGeom prst="up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a:t>Elevata propensione a cucinare quantità precise</a:t>
            </a:r>
          </a:p>
        </p:txBody>
      </p:sp>
      <p:sp>
        <p:nvSpPr>
          <p:cNvPr id="44" name="Rettangolo arrotondato 43"/>
          <p:cNvSpPr/>
          <p:nvPr/>
        </p:nvSpPr>
        <p:spPr>
          <a:xfrm>
            <a:off x="755576" y="4941168"/>
            <a:ext cx="7200800" cy="504056"/>
          </a:xfrm>
          <a:prstGeom prst="round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dirty="0"/>
              <a:t>Pratiche preventive per lo spreco domestico-target di </a:t>
            </a:r>
            <a:r>
              <a:rPr lang="it-IT" i="1" dirty="0"/>
              <a:t>policy</a:t>
            </a:r>
          </a:p>
        </p:txBody>
      </p:sp>
      <p:sp>
        <p:nvSpPr>
          <p:cNvPr id="45" name="Callout con freccia in su 44"/>
          <p:cNvSpPr/>
          <p:nvPr/>
        </p:nvSpPr>
        <p:spPr>
          <a:xfrm>
            <a:off x="6754543" y="3671426"/>
            <a:ext cx="987407" cy="1293605"/>
          </a:xfrm>
          <a:prstGeom prst="up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a:t>Elevata propensione a usare gli avanzi</a:t>
            </a:r>
          </a:p>
        </p:txBody>
      </p:sp>
      <p:sp>
        <p:nvSpPr>
          <p:cNvPr id="48" name="Rettangolo 47"/>
          <p:cNvSpPr/>
          <p:nvPr/>
        </p:nvSpPr>
        <p:spPr>
          <a:xfrm>
            <a:off x="304802" y="739774"/>
            <a:ext cx="8760452" cy="646331"/>
          </a:xfrm>
          <a:prstGeom prst="rect">
            <a:avLst/>
          </a:prstGeom>
        </p:spPr>
        <p:txBody>
          <a:bodyPr wrap="square">
            <a:spAutoFit/>
          </a:bodyPr>
          <a:lstStyle/>
          <a:p>
            <a:r>
              <a:rPr lang="it-IT" dirty="0">
                <a:solidFill>
                  <a:srgbClr val="0070C0"/>
                </a:solidFill>
                <a:latin typeface="Arial" panose="020B0604020202020204" pitchFamily="34" charset="0"/>
                <a:cs typeface="Arial" panose="020B0604020202020204" pitchFamily="34" charset="0"/>
              </a:rPr>
              <a:t>Le pratiche di prevenzione domestico influenzano lo spreco alimentare. </a:t>
            </a:r>
          </a:p>
          <a:p>
            <a:r>
              <a:rPr lang="it-IT" dirty="0">
                <a:solidFill>
                  <a:srgbClr val="0070C0"/>
                </a:solidFill>
                <a:latin typeface="Arial" panose="020B0604020202020204" pitchFamily="34" charset="0"/>
                <a:cs typeface="Arial" panose="020B0604020202020204" pitchFamily="34" charset="0"/>
              </a:rPr>
              <a:t>Lo spreco è effetto di numerose pratiche domestiche che si realizzano nel tempo.</a:t>
            </a:r>
          </a:p>
        </p:txBody>
      </p:sp>
      <p:graphicFrame>
        <p:nvGraphicFramePr>
          <p:cNvPr id="2" name="Diagramma 1"/>
          <p:cNvGraphicFramePr/>
          <p:nvPr>
            <p:extLst>
              <p:ext uri="{D42A27DB-BD31-4B8C-83A1-F6EECF244321}">
                <p14:modId xmlns:p14="http://schemas.microsoft.com/office/powerpoint/2010/main" val="2384843386"/>
              </p:ext>
            </p:extLst>
          </p:nvPr>
        </p:nvGraphicFramePr>
        <p:xfrm>
          <a:off x="1269008" y="2462300"/>
          <a:ext cx="6327327" cy="1357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Immagine 5"/>
          <p:cNvPicPr>
            <a:picLocks noChangeAspect="1"/>
          </p:cNvPicPr>
          <p:nvPr/>
        </p:nvPicPr>
        <p:blipFill>
          <a:blip r:embed="rId9"/>
          <a:stretch>
            <a:fillRect/>
          </a:stretch>
        </p:blipFill>
        <p:spPr>
          <a:xfrm>
            <a:off x="3445086" y="1346867"/>
            <a:ext cx="1963546" cy="983511"/>
          </a:xfrm>
          <a:prstGeom prst="rect">
            <a:avLst/>
          </a:prstGeom>
        </p:spPr>
      </p:pic>
      <p:sp>
        <p:nvSpPr>
          <p:cNvPr id="16" name="Ovale 15"/>
          <p:cNvSpPr/>
          <p:nvPr/>
        </p:nvSpPr>
        <p:spPr>
          <a:xfrm>
            <a:off x="4411063" y="1753166"/>
            <a:ext cx="504056" cy="3312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59555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tente\Documents\Scalvedi\00.-LOGO-CREA-CMY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200785"/>
            <a:ext cx="1085049" cy="59223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403648" y="-1"/>
            <a:ext cx="7740351" cy="667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bg1"/>
                </a:solidFill>
              </a:rPr>
              <a:t>L’indagine primaria Crea- GFK Italia: la metodologia del Progetto </a:t>
            </a:r>
            <a:r>
              <a:rPr lang="it-IT" b="1" dirty="0" err="1">
                <a:solidFill>
                  <a:schemeClr val="bg1"/>
                </a:solidFill>
              </a:rPr>
              <a:t>Refresh</a:t>
            </a:r>
            <a:endParaRPr lang="it-IT" dirty="0"/>
          </a:p>
        </p:txBody>
      </p:sp>
      <p:pic>
        <p:nvPicPr>
          <p:cNvPr id="5" name="Immagine 4"/>
          <p:cNvPicPr>
            <a:picLocks noChangeAspect="1"/>
          </p:cNvPicPr>
          <p:nvPr/>
        </p:nvPicPr>
        <p:blipFill>
          <a:blip r:embed="rId3"/>
          <a:stretch>
            <a:fillRect/>
          </a:stretch>
        </p:blipFill>
        <p:spPr>
          <a:xfrm>
            <a:off x="249746" y="6171986"/>
            <a:ext cx="975483" cy="622742"/>
          </a:xfrm>
          <a:prstGeom prst="rect">
            <a:avLst/>
          </a:prstGeom>
        </p:spPr>
      </p:pic>
      <p:cxnSp>
        <p:nvCxnSpPr>
          <p:cNvPr id="7" name="Connettore 1 6"/>
          <p:cNvCxnSpPr/>
          <p:nvPr/>
        </p:nvCxnSpPr>
        <p:spPr>
          <a:xfrm flipV="1">
            <a:off x="251520" y="6146738"/>
            <a:ext cx="8573881" cy="185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ttangolo 7"/>
          <p:cNvSpPr/>
          <p:nvPr/>
        </p:nvSpPr>
        <p:spPr>
          <a:xfrm>
            <a:off x="75357" y="723162"/>
            <a:ext cx="9101608" cy="523220"/>
          </a:xfrm>
          <a:prstGeom prst="rect">
            <a:avLst/>
          </a:prstGeom>
        </p:spPr>
        <p:txBody>
          <a:bodyPr wrap="square">
            <a:spAutoFit/>
          </a:bodyPr>
          <a:lstStyle/>
          <a:p>
            <a:pPr lvl="0"/>
            <a:r>
              <a:rPr lang="it-IT" sz="2800" b="1" dirty="0">
                <a:solidFill>
                  <a:srgbClr val="0070C0"/>
                </a:solidFill>
              </a:rPr>
              <a:t>Il processo di generazione dello SA: quattro stati di spreco</a:t>
            </a:r>
          </a:p>
        </p:txBody>
      </p:sp>
      <p:sp>
        <p:nvSpPr>
          <p:cNvPr id="9" name="Rettangolo 8"/>
          <p:cNvSpPr/>
          <p:nvPr/>
        </p:nvSpPr>
        <p:spPr>
          <a:xfrm>
            <a:off x="249746" y="5457088"/>
            <a:ext cx="4572000" cy="276999"/>
          </a:xfrm>
          <a:prstGeom prst="rect">
            <a:avLst/>
          </a:prstGeom>
        </p:spPr>
        <p:txBody>
          <a:bodyPr>
            <a:spAutoFit/>
          </a:bodyPr>
          <a:lstStyle/>
          <a:p>
            <a:pPr lvl="0"/>
            <a:r>
              <a:rPr lang="it-IT" sz="1200" i="1" dirty="0" err="1"/>
              <a:t>Quantified</a:t>
            </a:r>
            <a:r>
              <a:rPr lang="it-IT" sz="1200" i="1" dirty="0"/>
              <a:t> consumer </a:t>
            </a:r>
            <a:r>
              <a:rPr lang="it-IT" sz="1200" i="1" dirty="0" err="1"/>
              <a:t>insights</a:t>
            </a:r>
            <a:r>
              <a:rPr lang="it-IT" sz="1200" i="1" dirty="0"/>
              <a:t> on </a:t>
            </a:r>
            <a:r>
              <a:rPr lang="it-IT" sz="1200" i="1" dirty="0" err="1"/>
              <a:t>food</a:t>
            </a:r>
            <a:r>
              <a:rPr lang="it-IT" sz="1200" i="1" dirty="0"/>
              <a:t> </a:t>
            </a:r>
            <a:r>
              <a:rPr lang="it-IT" sz="1200" i="1" dirty="0" err="1"/>
              <a:t>waste</a:t>
            </a:r>
            <a:r>
              <a:rPr lang="it-IT" sz="1200" i="1" dirty="0"/>
              <a:t>,</a:t>
            </a:r>
            <a:r>
              <a:rPr lang="it-IT" sz="1200" dirty="0"/>
              <a:t> (Van </a:t>
            </a:r>
            <a:r>
              <a:rPr lang="it-IT" sz="1200" dirty="0" err="1"/>
              <a:t>Geffen</a:t>
            </a:r>
            <a:r>
              <a:rPr lang="it-IT" sz="1200" dirty="0"/>
              <a:t>  et al.2017) </a:t>
            </a:r>
          </a:p>
        </p:txBody>
      </p:sp>
      <p:pic>
        <p:nvPicPr>
          <p:cNvPr id="20" name="Immagine 19"/>
          <p:cNvPicPr>
            <a:picLocks noChangeAspect="1"/>
          </p:cNvPicPr>
          <p:nvPr/>
        </p:nvPicPr>
        <p:blipFill>
          <a:blip r:embed="rId4"/>
          <a:stretch>
            <a:fillRect/>
          </a:stretch>
        </p:blipFill>
        <p:spPr>
          <a:xfrm>
            <a:off x="7023476" y="3888839"/>
            <a:ext cx="1323095" cy="880460"/>
          </a:xfrm>
          <a:prstGeom prst="rect">
            <a:avLst/>
          </a:prstGeom>
        </p:spPr>
      </p:pic>
      <p:sp>
        <p:nvSpPr>
          <p:cNvPr id="21" name="Rettangolo arrotondato 20"/>
          <p:cNvSpPr/>
          <p:nvPr/>
        </p:nvSpPr>
        <p:spPr>
          <a:xfrm>
            <a:off x="755576" y="1424876"/>
            <a:ext cx="5688632" cy="10565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t-IT" dirty="0"/>
              <a:t>prodotti acquistati ma lasciati scadere ancora prima di aprirli</a:t>
            </a:r>
          </a:p>
        </p:txBody>
      </p:sp>
      <p:sp>
        <p:nvSpPr>
          <p:cNvPr id="22" name="Ovale 21"/>
          <p:cNvSpPr/>
          <p:nvPr/>
        </p:nvSpPr>
        <p:spPr>
          <a:xfrm>
            <a:off x="277532" y="1424876"/>
            <a:ext cx="622060" cy="105656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1</a:t>
            </a:r>
          </a:p>
        </p:txBody>
      </p:sp>
      <p:sp>
        <p:nvSpPr>
          <p:cNvPr id="23" name="Rettangolo arrotondato 22"/>
          <p:cNvSpPr/>
          <p:nvPr/>
        </p:nvSpPr>
        <p:spPr>
          <a:xfrm>
            <a:off x="755576" y="2564552"/>
            <a:ext cx="5688632" cy="10565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t-IT" dirty="0"/>
              <a:t>Prodotti scaduti prima di essere consumati interamente</a:t>
            </a:r>
          </a:p>
        </p:txBody>
      </p:sp>
      <p:sp>
        <p:nvSpPr>
          <p:cNvPr id="24" name="Ovale 23"/>
          <p:cNvSpPr/>
          <p:nvPr/>
        </p:nvSpPr>
        <p:spPr>
          <a:xfrm>
            <a:off x="299746" y="2564552"/>
            <a:ext cx="622060" cy="105656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2</a:t>
            </a:r>
          </a:p>
        </p:txBody>
      </p:sp>
      <p:pic>
        <p:nvPicPr>
          <p:cNvPr id="25" name="Immagine 24"/>
          <p:cNvPicPr>
            <a:picLocks noChangeAspect="1"/>
          </p:cNvPicPr>
          <p:nvPr/>
        </p:nvPicPr>
        <p:blipFill>
          <a:blip r:embed="rId5"/>
          <a:stretch>
            <a:fillRect/>
          </a:stretch>
        </p:blipFill>
        <p:spPr>
          <a:xfrm>
            <a:off x="6482405" y="2699890"/>
            <a:ext cx="1514979" cy="965058"/>
          </a:xfrm>
          <a:prstGeom prst="rect">
            <a:avLst/>
          </a:prstGeom>
        </p:spPr>
      </p:pic>
      <p:pic>
        <p:nvPicPr>
          <p:cNvPr id="26" name="Immagine 25"/>
          <p:cNvPicPr>
            <a:picLocks noChangeAspect="1"/>
          </p:cNvPicPr>
          <p:nvPr/>
        </p:nvPicPr>
        <p:blipFill>
          <a:blip r:embed="rId6"/>
          <a:stretch>
            <a:fillRect/>
          </a:stretch>
        </p:blipFill>
        <p:spPr>
          <a:xfrm>
            <a:off x="7984322" y="2723928"/>
            <a:ext cx="845288" cy="1041964"/>
          </a:xfrm>
          <a:prstGeom prst="rect">
            <a:avLst/>
          </a:prstGeom>
        </p:spPr>
      </p:pic>
      <p:pic>
        <p:nvPicPr>
          <p:cNvPr id="27" name="Immagine 26"/>
          <p:cNvPicPr>
            <a:picLocks noChangeAspect="1"/>
          </p:cNvPicPr>
          <p:nvPr/>
        </p:nvPicPr>
        <p:blipFill>
          <a:blip r:embed="rId7"/>
          <a:stretch>
            <a:fillRect/>
          </a:stretch>
        </p:blipFill>
        <p:spPr>
          <a:xfrm>
            <a:off x="7238044" y="1342371"/>
            <a:ext cx="1092961" cy="1092961"/>
          </a:xfrm>
          <a:prstGeom prst="rect">
            <a:avLst/>
          </a:prstGeom>
        </p:spPr>
      </p:pic>
      <p:sp>
        <p:nvSpPr>
          <p:cNvPr id="28" name="Rettangolo arrotondato 27"/>
          <p:cNvSpPr/>
          <p:nvPr/>
        </p:nvSpPr>
        <p:spPr>
          <a:xfrm>
            <a:off x="576654" y="3765891"/>
            <a:ext cx="5867554" cy="10565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t-IT" dirty="0"/>
              <a:t>     Avanzi del piatto</a:t>
            </a:r>
          </a:p>
        </p:txBody>
      </p:sp>
      <p:sp>
        <p:nvSpPr>
          <p:cNvPr id="29" name="Ovale 28"/>
          <p:cNvSpPr/>
          <p:nvPr/>
        </p:nvSpPr>
        <p:spPr>
          <a:xfrm>
            <a:off x="314634" y="3765891"/>
            <a:ext cx="622060" cy="105656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3</a:t>
            </a:r>
          </a:p>
        </p:txBody>
      </p:sp>
      <p:sp>
        <p:nvSpPr>
          <p:cNvPr id="30" name="Rettangolo arrotondato 29"/>
          <p:cNvSpPr/>
          <p:nvPr/>
        </p:nvSpPr>
        <p:spPr>
          <a:xfrm>
            <a:off x="602982" y="4967230"/>
            <a:ext cx="5985242" cy="10565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t-IT" dirty="0"/>
              <a:t>    Avanzi riposti nel frigo troppo tempo </a:t>
            </a:r>
          </a:p>
        </p:txBody>
      </p:sp>
      <p:sp>
        <p:nvSpPr>
          <p:cNvPr id="31" name="Ovale 30"/>
          <p:cNvSpPr/>
          <p:nvPr/>
        </p:nvSpPr>
        <p:spPr>
          <a:xfrm>
            <a:off x="340962" y="4967230"/>
            <a:ext cx="622060" cy="105656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4</a:t>
            </a:r>
          </a:p>
        </p:txBody>
      </p:sp>
      <p:pic>
        <p:nvPicPr>
          <p:cNvPr id="32" name="Immagine 31"/>
          <p:cNvPicPr>
            <a:picLocks noChangeAspect="1"/>
          </p:cNvPicPr>
          <p:nvPr/>
        </p:nvPicPr>
        <p:blipFill>
          <a:blip r:embed="rId8"/>
          <a:stretch>
            <a:fillRect/>
          </a:stretch>
        </p:blipFill>
        <p:spPr>
          <a:xfrm>
            <a:off x="7063074" y="5057895"/>
            <a:ext cx="1283497" cy="854109"/>
          </a:xfrm>
          <a:prstGeom prst="rect">
            <a:avLst/>
          </a:prstGeom>
        </p:spPr>
      </p:pic>
    </p:spTree>
    <p:extLst>
      <p:ext uri="{BB962C8B-B14F-4D97-AF65-F5344CB8AC3E}">
        <p14:creationId xmlns:p14="http://schemas.microsoft.com/office/powerpoint/2010/main" val="243968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tente\Documents\Scalvedi\00.-LOGO-CREA-CMY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200785"/>
            <a:ext cx="1085049" cy="59223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403648" y="-1"/>
            <a:ext cx="7740351" cy="667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bg1"/>
                </a:solidFill>
              </a:rPr>
              <a:t>L’indagine primaria Crea- GFK Italia: i primi risultati</a:t>
            </a:r>
            <a:endParaRPr lang="it-IT" dirty="0"/>
          </a:p>
        </p:txBody>
      </p:sp>
      <p:pic>
        <p:nvPicPr>
          <p:cNvPr id="5" name="Immagine 4"/>
          <p:cNvPicPr>
            <a:picLocks noChangeAspect="1"/>
          </p:cNvPicPr>
          <p:nvPr/>
        </p:nvPicPr>
        <p:blipFill>
          <a:blip r:embed="rId3"/>
          <a:stretch>
            <a:fillRect/>
          </a:stretch>
        </p:blipFill>
        <p:spPr>
          <a:xfrm>
            <a:off x="107504" y="6190634"/>
            <a:ext cx="975483" cy="622742"/>
          </a:xfrm>
          <a:prstGeom prst="rect">
            <a:avLst/>
          </a:prstGeom>
        </p:spPr>
      </p:pic>
      <p:cxnSp>
        <p:nvCxnSpPr>
          <p:cNvPr id="7" name="Connettore 1 6"/>
          <p:cNvCxnSpPr/>
          <p:nvPr/>
        </p:nvCxnSpPr>
        <p:spPr>
          <a:xfrm flipV="1">
            <a:off x="251520" y="6146738"/>
            <a:ext cx="8573881" cy="185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ettangolo 9"/>
          <p:cNvSpPr/>
          <p:nvPr/>
        </p:nvSpPr>
        <p:spPr>
          <a:xfrm>
            <a:off x="395536" y="818490"/>
            <a:ext cx="8285848" cy="523220"/>
          </a:xfrm>
          <a:prstGeom prst="rect">
            <a:avLst/>
          </a:prstGeom>
        </p:spPr>
        <p:txBody>
          <a:bodyPr wrap="square">
            <a:spAutoFit/>
          </a:bodyPr>
          <a:lstStyle/>
          <a:p>
            <a:pPr lvl="0"/>
            <a:r>
              <a:rPr lang="it-IT" sz="2800" b="1" dirty="0">
                <a:solidFill>
                  <a:srgbClr val="0070C0"/>
                </a:solidFill>
              </a:rPr>
              <a:t>Reclutamento, dinamica dei contatti, durata intervista</a:t>
            </a:r>
          </a:p>
        </p:txBody>
      </p:sp>
      <p:pic>
        <p:nvPicPr>
          <p:cNvPr id="11" name="Immagine 10"/>
          <p:cNvPicPr>
            <a:picLocks noChangeAspect="1"/>
          </p:cNvPicPr>
          <p:nvPr/>
        </p:nvPicPr>
        <p:blipFill>
          <a:blip r:embed="rId4"/>
          <a:stretch>
            <a:fillRect/>
          </a:stretch>
        </p:blipFill>
        <p:spPr>
          <a:xfrm>
            <a:off x="245342" y="2056817"/>
            <a:ext cx="8154926" cy="2656037"/>
          </a:xfrm>
          <a:prstGeom prst="rect">
            <a:avLst/>
          </a:prstGeom>
        </p:spPr>
      </p:pic>
    </p:spTree>
    <p:extLst>
      <p:ext uri="{BB962C8B-B14F-4D97-AF65-F5344CB8AC3E}">
        <p14:creationId xmlns:p14="http://schemas.microsoft.com/office/powerpoint/2010/main" val="2474967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tente\Documents\Scalvedi\00.-LOGO-CREA-CMY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200785"/>
            <a:ext cx="1085049" cy="59223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403648" y="-1"/>
            <a:ext cx="7740351" cy="667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bg1"/>
                </a:solidFill>
              </a:rPr>
              <a:t>L’indagine primaria Crea- GFK Italia: i primi risultati</a:t>
            </a:r>
            <a:endParaRPr lang="it-IT" dirty="0"/>
          </a:p>
        </p:txBody>
      </p:sp>
      <p:pic>
        <p:nvPicPr>
          <p:cNvPr id="5" name="Immagine 4"/>
          <p:cNvPicPr>
            <a:picLocks noChangeAspect="1"/>
          </p:cNvPicPr>
          <p:nvPr/>
        </p:nvPicPr>
        <p:blipFill>
          <a:blip r:embed="rId3"/>
          <a:stretch>
            <a:fillRect/>
          </a:stretch>
        </p:blipFill>
        <p:spPr>
          <a:xfrm>
            <a:off x="107504" y="6190634"/>
            <a:ext cx="975483" cy="622742"/>
          </a:xfrm>
          <a:prstGeom prst="rect">
            <a:avLst/>
          </a:prstGeom>
        </p:spPr>
      </p:pic>
      <p:cxnSp>
        <p:nvCxnSpPr>
          <p:cNvPr id="7" name="Connettore 1 6"/>
          <p:cNvCxnSpPr/>
          <p:nvPr/>
        </p:nvCxnSpPr>
        <p:spPr>
          <a:xfrm flipV="1">
            <a:off x="251520" y="6146738"/>
            <a:ext cx="8573881" cy="185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ettangolo 9"/>
          <p:cNvSpPr/>
          <p:nvPr/>
        </p:nvSpPr>
        <p:spPr>
          <a:xfrm>
            <a:off x="530883" y="862387"/>
            <a:ext cx="8285848" cy="523220"/>
          </a:xfrm>
          <a:prstGeom prst="rect">
            <a:avLst/>
          </a:prstGeom>
        </p:spPr>
        <p:txBody>
          <a:bodyPr wrap="square">
            <a:spAutoFit/>
          </a:bodyPr>
          <a:lstStyle/>
          <a:p>
            <a:pPr lvl="0"/>
            <a:r>
              <a:rPr lang="it-IT" sz="2800" b="1" dirty="0">
                <a:solidFill>
                  <a:srgbClr val="0070C0"/>
                </a:solidFill>
              </a:rPr>
              <a:t>Il campione: 1.142 famiglie</a:t>
            </a:r>
          </a:p>
        </p:txBody>
      </p:sp>
      <p:pic>
        <p:nvPicPr>
          <p:cNvPr id="2" name="Immagine 1"/>
          <p:cNvPicPr>
            <a:picLocks noChangeAspect="1"/>
          </p:cNvPicPr>
          <p:nvPr/>
        </p:nvPicPr>
        <p:blipFill>
          <a:blip r:embed="rId4"/>
          <a:stretch>
            <a:fillRect/>
          </a:stretch>
        </p:blipFill>
        <p:spPr>
          <a:xfrm>
            <a:off x="251519" y="1771964"/>
            <a:ext cx="8362091" cy="3700517"/>
          </a:xfrm>
          <a:prstGeom prst="rect">
            <a:avLst/>
          </a:prstGeom>
        </p:spPr>
      </p:pic>
    </p:spTree>
    <p:extLst>
      <p:ext uri="{BB962C8B-B14F-4D97-AF65-F5344CB8AC3E}">
        <p14:creationId xmlns:p14="http://schemas.microsoft.com/office/powerpoint/2010/main" val="2946572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tente\Documents\Scalvedi\00.-LOGO-CREA-CMY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200785"/>
            <a:ext cx="1085049" cy="59223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403648" y="-1"/>
            <a:ext cx="7740351" cy="667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bg1"/>
                </a:solidFill>
              </a:rPr>
              <a:t>L’indagine primaria Crea- GFK Italia: i primi risultati</a:t>
            </a:r>
            <a:endParaRPr lang="it-IT" dirty="0"/>
          </a:p>
        </p:txBody>
      </p:sp>
      <p:pic>
        <p:nvPicPr>
          <p:cNvPr id="5" name="Immagine 4"/>
          <p:cNvPicPr>
            <a:picLocks noChangeAspect="1"/>
          </p:cNvPicPr>
          <p:nvPr/>
        </p:nvPicPr>
        <p:blipFill>
          <a:blip r:embed="rId3"/>
          <a:stretch>
            <a:fillRect/>
          </a:stretch>
        </p:blipFill>
        <p:spPr>
          <a:xfrm>
            <a:off x="107504" y="6190634"/>
            <a:ext cx="975483" cy="622742"/>
          </a:xfrm>
          <a:prstGeom prst="rect">
            <a:avLst/>
          </a:prstGeom>
        </p:spPr>
      </p:pic>
      <p:cxnSp>
        <p:nvCxnSpPr>
          <p:cNvPr id="7" name="Connettore 1 6"/>
          <p:cNvCxnSpPr/>
          <p:nvPr/>
        </p:nvCxnSpPr>
        <p:spPr>
          <a:xfrm flipV="1">
            <a:off x="251520" y="6146738"/>
            <a:ext cx="8573881" cy="185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ettangolo 9"/>
          <p:cNvSpPr/>
          <p:nvPr/>
        </p:nvSpPr>
        <p:spPr>
          <a:xfrm>
            <a:off x="295746" y="851093"/>
            <a:ext cx="7920880" cy="800219"/>
          </a:xfrm>
          <a:prstGeom prst="rect">
            <a:avLst/>
          </a:prstGeom>
        </p:spPr>
        <p:txBody>
          <a:bodyPr wrap="square">
            <a:spAutoFit/>
          </a:bodyPr>
          <a:lstStyle/>
          <a:p>
            <a:pPr lvl="0"/>
            <a:r>
              <a:rPr lang="it-IT" sz="2800" b="1" dirty="0">
                <a:solidFill>
                  <a:srgbClr val="0070C0"/>
                </a:solidFill>
              </a:rPr>
              <a:t>Quantità di spreco alimentare domestico</a:t>
            </a:r>
          </a:p>
          <a:p>
            <a:pPr lvl="0"/>
            <a:r>
              <a:rPr lang="it-IT" b="1" dirty="0">
                <a:solidFill>
                  <a:srgbClr val="0070C0"/>
                </a:solidFill>
              </a:rPr>
              <a:t> (gr/settimana)</a:t>
            </a:r>
          </a:p>
        </p:txBody>
      </p:sp>
      <p:pic>
        <p:nvPicPr>
          <p:cNvPr id="2" name="Immagine 1"/>
          <p:cNvPicPr>
            <a:picLocks noChangeAspect="1"/>
          </p:cNvPicPr>
          <p:nvPr/>
        </p:nvPicPr>
        <p:blipFill>
          <a:blip r:embed="rId4"/>
          <a:stretch>
            <a:fillRect/>
          </a:stretch>
        </p:blipFill>
        <p:spPr>
          <a:xfrm>
            <a:off x="285362" y="1988840"/>
            <a:ext cx="8653173" cy="3096344"/>
          </a:xfrm>
          <a:prstGeom prst="rect">
            <a:avLst/>
          </a:prstGeom>
        </p:spPr>
      </p:pic>
      <p:sp>
        <p:nvSpPr>
          <p:cNvPr id="6" name="Ovale 5"/>
          <p:cNvSpPr/>
          <p:nvPr/>
        </p:nvSpPr>
        <p:spPr>
          <a:xfrm>
            <a:off x="2339752" y="1988840"/>
            <a:ext cx="1440160" cy="7240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3707904" y="2056065"/>
            <a:ext cx="1368152" cy="6568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7956375" y="2060848"/>
            <a:ext cx="1196273"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p:cNvSpPr/>
          <p:nvPr/>
        </p:nvSpPr>
        <p:spPr>
          <a:xfrm>
            <a:off x="5990086" y="2056065"/>
            <a:ext cx="1196273"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406374" y="5319819"/>
            <a:ext cx="8532161" cy="646331"/>
          </a:xfrm>
          <a:prstGeom prst="rect">
            <a:avLst/>
          </a:prstGeom>
        </p:spPr>
        <p:txBody>
          <a:bodyPr wrap="square">
            <a:spAutoFit/>
          </a:bodyPr>
          <a:lstStyle/>
          <a:p>
            <a:r>
              <a:rPr lang="it-IT" dirty="0">
                <a:latin typeface="Arial" panose="020B0604020202020204" pitchFamily="34" charset="0"/>
                <a:ea typeface="Calibri" panose="020F0502020204030204" pitchFamily="34" charset="0"/>
                <a:cs typeface="Arial" panose="020B0604020202020204" pitchFamily="34" charset="0"/>
              </a:rPr>
              <a:t>Il 77% delle famiglie intervistate ha dichiarato di aver gettato via del cibo nella settimana precedente all’intervista </a:t>
            </a: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1313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tente\Documents\Scalvedi\00.-LOGO-CREA-CMY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200785"/>
            <a:ext cx="1085049" cy="59223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403648" y="-1"/>
            <a:ext cx="7740351" cy="667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solidFill>
                <a:schemeClr val="bg1"/>
              </a:solidFill>
            </a:endParaRPr>
          </a:p>
          <a:p>
            <a:r>
              <a:rPr lang="it-IT" b="1" dirty="0">
                <a:solidFill>
                  <a:schemeClr val="bg1"/>
                </a:solidFill>
              </a:rPr>
              <a:t>Perché una nuova indagine sullo spreco alimentare domestico?</a:t>
            </a:r>
          </a:p>
          <a:p>
            <a:pPr algn="ctr"/>
            <a:r>
              <a:rPr lang="it-IT" b="1" dirty="0">
                <a:solidFill>
                  <a:schemeClr val="bg1"/>
                </a:solidFill>
              </a:rPr>
              <a:t> </a:t>
            </a:r>
            <a:endParaRPr lang="it-IT" dirty="0">
              <a:solidFill>
                <a:schemeClr val="bg1"/>
              </a:solidFill>
            </a:endParaRPr>
          </a:p>
        </p:txBody>
      </p:sp>
      <p:pic>
        <p:nvPicPr>
          <p:cNvPr id="5" name="Immagine 4"/>
          <p:cNvPicPr>
            <a:picLocks noChangeAspect="1"/>
          </p:cNvPicPr>
          <p:nvPr/>
        </p:nvPicPr>
        <p:blipFill>
          <a:blip r:embed="rId4"/>
          <a:stretch>
            <a:fillRect/>
          </a:stretch>
        </p:blipFill>
        <p:spPr>
          <a:xfrm>
            <a:off x="107504" y="6190634"/>
            <a:ext cx="975483" cy="622742"/>
          </a:xfrm>
          <a:prstGeom prst="rect">
            <a:avLst/>
          </a:prstGeom>
        </p:spPr>
      </p:pic>
      <p:cxnSp>
        <p:nvCxnSpPr>
          <p:cNvPr id="7" name="Connettore 1 6"/>
          <p:cNvCxnSpPr/>
          <p:nvPr/>
        </p:nvCxnSpPr>
        <p:spPr>
          <a:xfrm flipV="1">
            <a:off x="251520" y="6146738"/>
            <a:ext cx="8573881" cy="185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1094895" y="6239022"/>
            <a:ext cx="8357856" cy="553998"/>
          </a:xfrm>
          <a:prstGeom prst="rect">
            <a:avLst/>
          </a:prstGeom>
        </p:spPr>
        <p:txBody>
          <a:bodyPr wrap="square">
            <a:spAutoFit/>
          </a:bodyPr>
          <a:lstStyle/>
          <a:p>
            <a:r>
              <a:rPr lang="it-IT" sz="1000" dirty="0">
                <a:solidFill>
                  <a:schemeClr val="bg2">
                    <a:lumMod val="10000"/>
                  </a:schemeClr>
                </a:solidFill>
                <a:latin typeface="Arial" panose="020B0604020202020204" pitchFamily="34" charset="0"/>
                <a:cs typeface="Arial" panose="020B0604020202020204" pitchFamily="34" charset="0"/>
              </a:rPr>
              <a:t>L’osservatorio sulle eccedenze, sui recuperi e sugli sprechi alimentari. </a:t>
            </a:r>
          </a:p>
          <a:p>
            <a:r>
              <a:rPr lang="it-IT" sz="1000" dirty="0">
                <a:solidFill>
                  <a:schemeClr val="bg2">
                    <a:lumMod val="10000"/>
                  </a:schemeClr>
                </a:solidFill>
                <a:latin typeface="Arial" panose="020B0604020202020204" pitchFamily="34" charset="0"/>
                <a:cs typeface="Arial" panose="020B0604020202020204" pitchFamily="34" charset="0"/>
              </a:rPr>
              <a:t>Ricognizione delle misure in Italia e proposte di sviluppo</a:t>
            </a:r>
          </a:p>
          <a:p>
            <a:r>
              <a:rPr lang="it-IT" sz="1000" dirty="0">
                <a:solidFill>
                  <a:schemeClr val="bg2">
                    <a:lumMod val="10000"/>
                  </a:schemeClr>
                </a:solidFill>
                <a:latin typeface="Arial" panose="020B0604020202020204" pitchFamily="34" charset="0"/>
                <a:cs typeface="Arial" panose="020B0604020202020204" pitchFamily="34" charset="0"/>
              </a:rPr>
              <a:t>Roma, 14 febbraio 2019</a:t>
            </a:r>
          </a:p>
        </p:txBody>
      </p:sp>
      <p:sp>
        <p:nvSpPr>
          <p:cNvPr id="10" name="Rettangolo 9"/>
          <p:cNvSpPr/>
          <p:nvPr/>
        </p:nvSpPr>
        <p:spPr>
          <a:xfrm>
            <a:off x="179512" y="667454"/>
            <a:ext cx="9073008" cy="954107"/>
          </a:xfrm>
          <a:prstGeom prst="rect">
            <a:avLst/>
          </a:prstGeom>
        </p:spPr>
        <p:txBody>
          <a:bodyPr wrap="square">
            <a:spAutoFit/>
          </a:bodyPr>
          <a:lstStyle/>
          <a:p>
            <a:r>
              <a:rPr lang="it-IT" sz="2800" b="1" dirty="0">
                <a:solidFill>
                  <a:srgbClr val="0070C0"/>
                </a:solidFill>
              </a:rPr>
              <a:t>Lo spreco alimentare domestico rappresenta quasi la metà dello spreco totale  generato nella filiera</a:t>
            </a:r>
          </a:p>
        </p:txBody>
      </p:sp>
      <p:sp>
        <p:nvSpPr>
          <p:cNvPr id="8" name="CasellaDiTesto 7"/>
          <p:cNvSpPr txBox="1"/>
          <p:nvPr/>
        </p:nvSpPr>
        <p:spPr>
          <a:xfrm>
            <a:off x="251520" y="5805264"/>
            <a:ext cx="3384376" cy="276999"/>
          </a:xfrm>
          <a:prstGeom prst="rect">
            <a:avLst/>
          </a:prstGeom>
          <a:noFill/>
        </p:spPr>
        <p:txBody>
          <a:bodyPr wrap="square" rtlCol="0">
            <a:spAutoFit/>
          </a:bodyPr>
          <a:lstStyle/>
          <a:p>
            <a:r>
              <a:rPr lang="it-IT" sz="1200" dirty="0"/>
              <a:t>Fonte:  Politecnico di Milano</a:t>
            </a: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665" y="1988840"/>
            <a:ext cx="5103415" cy="3834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allout con freccia a destra 12"/>
          <p:cNvSpPr/>
          <p:nvPr/>
        </p:nvSpPr>
        <p:spPr>
          <a:xfrm>
            <a:off x="4391980" y="2072174"/>
            <a:ext cx="1444098" cy="3589074"/>
          </a:xfrm>
          <a:prstGeom prst="rightArrowCallou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p:cNvSpPr/>
          <p:nvPr/>
        </p:nvSpPr>
        <p:spPr>
          <a:xfrm>
            <a:off x="6266652" y="2822595"/>
            <a:ext cx="2232248" cy="2088232"/>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45% </a:t>
            </a:r>
            <a:r>
              <a:rPr lang="it-IT" dirty="0"/>
              <a:t>filiera</a:t>
            </a:r>
          </a:p>
          <a:p>
            <a:pPr algn="ctr"/>
            <a:r>
              <a:rPr lang="it-IT" dirty="0"/>
              <a:t>agro</a:t>
            </a:r>
          </a:p>
          <a:p>
            <a:pPr algn="ctr"/>
            <a:r>
              <a:rPr lang="it-IT" dirty="0"/>
              <a:t>alimentare</a:t>
            </a:r>
          </a:p>
        </p:txBody>
      </p:sp>
    </p:spTree>
    <p:extLst>
      <p:ext uri="{BB962C8B-B14F-4D97-AF65-F5344CB8AC3E}">
        <p14:creationId xmlns:p14="http://schemas.microsoft.com/office/powerpoint/2010/main" val="427526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tente\Documents\Scalvedi\00.-LOGO-CREA-CMY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200785"/>
            <a:ext cx="1085049" cy="59223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403648" y="-1"/>
            <a:ext cx="7740351" cy="667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bg1"/>
                </a:solidFill>
              </a:rPr>
              <a:t>L’indagine primaria Crea- GFK Italia: i primi risultati</a:t>
            </a:r>
            <a:endParaRPr lang="it-IT" dirty="0"/>
          </a:p>
        </p:txBody>
      </p:sp>
      <p:pic>
        <p:nvPicPr>
          <p:cNvPr id="5" name="Immagine 4"/>
          <p:cNvPicPr>
            <a:picLocks noChangeAspect="1"/>
          </p:cNvPicPr>
          <p:nvPr/>
        </p:nvPicPr>
        <p:blipFill>
          <a:blip r:embed="rId3"/>
          <a:stretch>
            <a:fillRect/>
          </a:stretch>
        </p:blipFill>
        <p:spPr>
          <a:xfrm>
            <a:off x="107504" y="6190634"/>
            <a:ext cx="975483" cy="622742"/>
          </a:xfrm>
          <a:prstGeom prst="rect">
            <a:avLst/>
          </a:prstGeom>
        </p:spPr>
      </p:pic>
      <p:cxnSp>
        <p:nvCxnSpPr>
          <p:cNvPr id="7" name="Connettore 1 6"/>
          <p:cNvCxnSpPr/>
          <p:nvPr/>
        </p:nvCxnSpPr>
        <p:spPr>
          <a:xfrm flipV="1">
            <a:off x="251520" y="6146738"/>
            <a:ext cx="8573881" cy="185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ettangolo 9"/>
          <p:cNvSpPr/>
          <p:nvPr/>
        </p:nvSpPr>
        <p:spPr>
          <a:xfrm>
            <a:off x="395536" y="818490"/>
            <a:ext cx="8285848" cy="954107"/>
          </a:xfrm>
          <a:prstGeom prst="rect">
            <a:avLst/>
          </a:prstGeom>
        </p:spPr>
        <p:txBody>
          <a:bodyPr wrap="square">
            <a:spAutoFit/>
          </a:bodyPr>
          <a:lstStyle/>
          <a:p>
            <a:pPr lvl="0"/>
            <a:r>
              <a:rPr lang="it-IT" sz="2800" b="1" dirty="0">
                <a:solidFill>
                  <a:srgbClr val="0070C0"/>
                </a:solidFill>
              </a:rPr>
              <a:t>Quantità di spreco alimentare domestico per </a:t>
            </a:r>
            <a:r>
              <a:rPr lang="it-IT" sz="2800" b="1" dirty="0">
                <a:solidFill>
                  <a:srgbClr val="FF0000"/>
                </a:solidFill>
              </a:rPr>
              <a:t>categorie</a:t>
            </a:r>
          </a:p>
          <a:p>
            <a:pPr lvl="0"/>
            <a:r>
              <a:rPr lang="it-IT" sz="2800" b="1" dirty="0">
                <a:solidFill>
                  <a:srgbClr val="0070C0"/>
                </a:solidFill>
              </a:rPr>
              <a:t> (gr/settimana)</a:t>
            </a:r>
          </a:p>
        </p:txBody>
      </p:sp>
      <p:pic>
        <p:nvPicPr>
          <p:cNvPr id="2" name="Immagine 1"/>
          <p:cNvPicPr>
            <a:picLocks noChangeAspect="1"/>
          </p:cNvPicPr>
          <p:nvPr/>
        </p:nvPicPr>
        <p:blipFill>
          <a:blip r:embed="rId4"/>
          <a:stretch>
            <a:fillRect/>
          </a:stretch>
        </p:blipFill>
        <p:spPr>
          <a:xfrm>
            <a:off x="234941" y="1924820"/>
            <a:ext cx="8540128" cy="3808436"/>
          </a:xfrm>
          <a:prstGeom prst="rect">
            <a:avLst/>
          </a:prstGeom>
        </p:spPr>
      </p:pic>
    </p:spTree>
    <p:extLst>
      <p:ext uri="{BB962C8B-B14F-4D97-AF65-F5344CB8AC3E}">
        <p14:creationId xmlns:p14="http://schemas.microsoft.com/office/powerpoint/2010/main" val="2215559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tente\Documents\Scalvedi\00.-LOGO-CREA-CMY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200785"/>
            <a:ext cx="1085049" cy="592235"/>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p:cNvPicPr>
            <a:picLocks noChangeAspect="1"/>
          </p:cNvPicPr>
          <p:nvPr/>
        </p:nvPicPr>
        <p:blipFill>
          <a:blip r:embed="rId3"/>
          <a:stretch>
            <a:fillRect/>
          </a:stretch>
        </p:blipFill>
        <p:spPr>
          <a:xfrm>
            <a:off x="107504" y="6190634"/>
            <a:ext cx="975483" cy="622742"/>
          </a:xfrm>
          <a:prstGeom prst="rect">
            <a:avLst/>
          </a:prstGeom>
        </p:spPr>
      </p:pic>
      <p:cxnSp>
        <p:nvCxnSpPr>
          <p:cNvPr id="7" name="Connettore 1 6"/>
          <p:cNvCxnSpPr/>
          <p:nvPr/>
        </p:nvCxnSpPr>
        <p:spPr>
          <a:xfrm flipV="1">
            <a:off x="251520" y="6146738"/>
            <a:ext cx="8573881" cy="185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Immagine 1"/>
          <p:cNvPicPr>
            <a:picLocks noChangeAspect="1"/>
          </p:cNvPicPr>
          <p:nvPr/>
        </p:nvPicPr>
        <p:blipFill>
          <a:blip r:embed="rId4"/>
          <a:stretch>
            <a:fillRect/>
          </a:stretch>
        </p:blipFill>
        <p:spPr>
          <a:xfrm>
            <a:off x="683568" y="1340768"/>
            <a:ext cx="7812953" cy="3819858"/>
          </a:xfrm>
          <a:prstGeom prst="rect">
            <a:avLst/>
          </a:prstGeom>
        </p:spPr>
      </p:pic>
      <p:sp>
        <p:nvSpPr>
          <p:cNvPr id="8" name="Rettangolo 7"/>
          <p:cNvSpPr/>
          <p:nvPr/>
        </p:nvSpPr>
        <p:spPr>
          <a:xfrm>
            <a:off x="1403648" y="-1"/>
            <a:ext cx="7740351" cy="667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bg1"/>
                </a:solidFill>
              </a:rPr>
              <a:t>L’indagine primaria Crea- GFK Italia: i primi risultati</a:t>
            </a:r>
            <a:endParaRPr lang="it-IT" dirty="0"/>
          </a:p>
        </p:txBody>
      </p:sp>
    </p:spTree>
    <p:extLst>
      <p:ext uri="{BB962C8B-B14F-4D97-AF65-F5344CB8AC3E}">
        <p14:creationId xmlns:p14="http://schemas.microsoft.com/office/powerpoint/2010/main" val="3754423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tente\Documents\Scalvedi\00.-LOGO-CREA-CMY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200785"/>
            <a:ext cx="1085049" cy="592235"/>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p:cNvPicPr>
            <a:picLocks noChangeAspect="1"/>
          </p:cNvPicPr>
          <p:nvPr/>
        </p:nvPicPr>
        <p:blipFill>
          <a:blip r:embed="rId3"/>
          <a:stretch>
            <a:fillRect/>
          </a:stretch>
        </p:blipFill>
        <p:spPr>
          <a:xfrm>
            <a:off x="107504" y="6190634"/>
            <a:ext cx="975483" cy="622742"/>
          </a:xfrm>
          <a:prstGeom prst="rect">
            <a:avLst/>
          </a:prstGeom>
        </p:spPr>
      </p:pic>
      <p:cxnSp>
        <p:nvCxnSpPr>
          <p:cNvPr id="7" name="Connettore 1 6"/>
          <p:cNvCxnSpPr/>
          <p:nvPr/>
        </p:nvCxnSpPr>
        <p:spPr>
          <a:xfrm flipV="1">
            <a:off x="251520" y="6146738"/>
            <a:ext cx="8573881" cy="185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ettangolo 9"/>
          <p:cNvSpPr/>
          <p:nvPr/>
        </p:nvSpPr>
        <p:spPr>
          <a:xfrm>
            <a:off x="335689" y="751335"/>
            <a:ext cx="8285848" cy="523220"/>
          </a:xfrm>
          <a:prstGeom prst="rect">
            <a:avLst/>
          </a:prstGeom>
        </p:spPr>
        <p:txBody>
          <a:bodyPr wrap="square">
            <a:spAutoFit/>
          </a:bodyPr>
          <a:lstStyle/>
          <a:p>
            <a:pPr lvl="0"/>
            <a:r>
              <a:rPr lang="it-IT" sz="2800" b="1" dirty="0">
                <a:solidFill>
                  <a:srgbClr val="0070C0"/>
                </a:solidFill>
              </a:rPr>
              <a:t>Lo spreco per stato</a:t>
            </a:r>
          </a:p>
        </p:txBody>
      </p:sp>
      <p:sp>
        <p:nvSpPr>
          <p:cNvPr id="16" name="Rettangolo 15"/>
          <p:cNvSpPr/>
          <p:nvPr/>
        </p:nvSpPr>
        <p:spPr>
          <a:xfrm>
            <a:off x="1403648" y="-1"/>
            <a:ext cx="7740351" cy="667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bg1"/>
                </a:solidFill>
              </a:rPr>
              <a:t>L’indagine primaria Crea- GFK Italia: i primi risultati</a:t>
            </a:r>
            <a:endParaRPr lang="it-IT" dirty="0"/>
          </a:p>
        </p:txBody>
      </p:sp>
      <p:grpSp>
        <p:nvGrpSpPr>
          <p:cNvPr id="9" name="Gruppo 8"/>
          <p:cNvGrpSpPr/>
          <p:nvPr/>
        </p:nvGrpSpPr>
        <p:grpSpPr>
          <a:xfrm>
            <a:off x="2038635" y="1391100"/>
            <a:ext cx="6120680" cy="4639346"/>
            <a:chOff x="1374701" y="1268760"/>
            <a:chExt cx="6214098" cy="4659134"/>
          </a:xfrm>
        </p:grpSpPr>
        <p:pic>
          <p:nvPicPr>
            <p:cNvPr id="6" name="Immagine 5"/>
            <p:cNvPicPr>
              <a:picLocks noChangeAspect="1"/>
            </p:cNvPicPr>
            <p:nvPr/>
          </p:nvPicPr>
          <p:blipFill>
            <a:blip r:embed="rId4"/>
            <a:stretch>
              <a:fillRect/>
            </a:stretch>
          </p:blipFill>
          <p:spPr>
            <a:xfrm>
              <a:off x="1374701" y="1268760"/>
              <a:ext cx="6214098" cy="4659134"/>
            </a:xfrm>
            <a:prstGeom prst="rect">
              <a:avLst/>
            </a:prstGeom>
          </p:spPr>
        </p:pic>
        <p:sp>
          <p:nvSpPr>
            <p:cNvPr id="8" name="Ovale 7"/>
            <p:cNvSpPr/>
            <p:nvPr/>
          </p:nvSpPr>
          <p:spPr>
            <a:xfrm>
              <a:off x="2987824" y="4540809"/>
              <a:ext cx="792088" cy="2563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3059832" y="4216820"/>
              <a:ext cx="792088" cy="2563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p:cNvSpPr/>
            <p:nvPr/>
          </p:nvSpPr>
          <p:spPr>
            <a:xfrm>
              <a:off x="2987824" y="2060848"/>
              <a:ext cx="792088" cy="2563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p:cNvSpPr/>
            <p:nvPr/>
          </p:nvSpPr>
          <p:spPr>
            <a:xfrm>
              <a:off x="3051845" y="1696540"/>
              <a:ext cx="792088" cy="2563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p:cNvSpPr/>
            <p:nvPr/>
          </p:nvSpPr>
          <p:spPr>
            <a:xfrm>
              <a:off x="4085706" y="1696540"/>
              <a:ext cx="792088" cy="2563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p:cNvSpPr/>
            <p:nvPr/>
          </p:nvSpPr>
          <p:spPr>
            <a:xfrm>
              <a:off x="2987824" y="1870342"/>
              <a:ext cx="792088" cy="2563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e 16"/>
            <p:cNvSpPr/>
            <p:nvPr/>
          </p:nvSpPr>
          <p:spPr>
            <a:xfrm>
              <a:off x="4085706" y="1899225"/>
              <a:ext cx="792088" cy="2563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3038832" y="3391377"/>
              <a:ext cx="792088" cy="2140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3038832" y="3231023"/>
              <a:ext cx="792088" cy="2140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21"/>
            <p:cNvSpPr/>
            <p:nvPr/>
          </p:nvSpPr>
          <p:spPr>
            <a:xfrm>
              <a:off x="4076756" y="3501008"/>
              <a:ext cx="792088" cy="7596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e 22"/>
            <p:cNvSpPr/>
            <p:nvPr/>
          </p:nvSpPr>
          <p:spPr>
            <a:xfrm>
              <a:off x="4053725" y="4351358"/>
              <a:ext cx="792088" cy="2563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Ovale 23"/>
            <p:cNvSpPr/>
            <p:nvPr/>
          </p:nvSpPr>
          <p:spPr>
            <a:xfrm>
              <a:off x="4053725" y="4846447"/>
              <a:ext cx="792088" cy="962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Ovale 24"/>
            <p:cNvSpPr/>
            <p:nvPr/>
          </p:nvSpPr>
          <p:spPr>
            <a:xfrm>
              <a:off x="4877794" y="2564905"/>
              <a:ext cx="792088" cy="8801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Ovale 25"/>
            <p:cNvSpPr/>
            <p:nvPr/>
          </p:nvSpPr>
          <p:spPr>
            <a:xfrm>
              <a:off x="4868844" y="3526658"/>
              <a:ext cx="792088" cy="2563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Ovale 26"/>
            <p:cNvSpPr/>
            <p:nvPr/>
          </p:nvSpPr>
          <p:spPr>
            <a:xfrm>
              <a:off x="5836105" y="4881959"/>
              <a:ext cx="792088" cy="2563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Ovale 27"/>
            <p:cNvSpPr/>
            <p:nvPr/>
          </p:nvSpPr>
          <p:spPr>
            <a:xfrm>
              <a:off x="5821070" y="3074567"/>
              <a:ext cx="792088" cy="2563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Ovale 28"/>
            <p:cNvSpPr/>
            <p:nvPr/>
          </p:nvSpPr>
          <p:spPr>
            <a:xfrm>
              <a:off x="5821070" y="2564905"/>
              <a:ext cx="792088" cy="2563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e 29"/>
            <p:cNvSpPr/>
            <p:nvPr/>
          </p:nvSpPr>
          <p:spPr>
            <a:xfrm>
              <a:off x="5821070" y="2237902"/>
              <a:ext cx="792088" cy="2563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3" name="Fumetto 2 32"/>
          <p:cNvSpPr/>
          <p:nvPr/>
        </p:nvSpPr>
        <p:spPr>
          <a:xfrm>
            <a:off x="3568585" y="793147"/>
            <a:ext cx="864096" cy="481662"/>
          </a:xfrm>
          <a:prstGeom prst="wedgeRoundRect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a:t>freschi</a:t>
            </a:r>
            <a:endParaRPr lang="it-IT" sz="1000" dirty="0"/>
          </a:p>
        </p:txBody>
      </p:sp>
      <p:sp>
        <p:nvSpPr>
          <p:cNvPr id="34" name="Fumetto 2 33"/>
          <p:cNvSpPr/>
          <p:nvPr/>
        </p:nvSpPr>
        <p:spPr>
          <a:xfrm>
            <a:off x="4666927" y="793147"/>
            <a:ext cx="864096" cy="472260"/>
          </a:xfrm>
          <a:prstGeom prst="wedgeRoundRect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t>Freschi, voluttuari</a:t>
            </a:r>
          </a:p>
        </p:txBody>
      </p:sp>
      <p:sp>
        <p:nvSpPr>
          <p:cNvPr id="35" name="Fumetto 2 34"/>
          <p:cNvSpPr/>
          <p:nvPr/>
        </p:nvSpPr>
        <p:spPr>
          <a:xfrm>
            <a:off x="5580112" y="793147"/>
            <a:ext cx="864096" cy="462858"/>
          </a:xfrm>
          <a:prstGeom prst="wedgeRoundRect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t>Dieta  tipica</a:t>
            </a:r>
          </a:p>
        </p:txBody>
      </p:sp>
      <p:sp>
        <p:nvSpPr>
          <p:cNvPr id="36" name="Fumetto 2 35"/>
          <p:cNvSpPr/>
          <p:nvPr/>
        </p:nvSpPr>
        <p:spPr>
          <a:xfrm>
            <a:off x="6493297" y="793147"/>
            <a:ext cx="864096" cy="493508"/>
          </a:xfrm>
          <a:prstGeom prst="wedgeRoundRect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t>Sic. alimentare, sapore</a:t>
            </a:r>
          </a:p>
        </p:txBody>
      </p:sp>
    </p:spTree>
    <p:extLst>
      <p:ext uri="{BB962C8B-B14F-4D97-AF65-F5344CB8AC3E}">
        <p14:creationId xmlns:p14="http://schemas.microsoft.com/office/powerpoint/2010/main" val="299741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tente\Documents\Scalvedi\00.-LOGO-CREA-CMY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200785"/>
            <a:ext cx="1085049" cy="592235"/>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p:cNvPicPr>
            <a:picLocks noChangeAspect="1"/>
          </p:cNvPicPr>
          <p:nvPr/>
        </p:nvPicPr>
        <p:blipFill>
          <a:blip r:embed="rId3"/>
          <a:stretch>
            <a:fillRect/>
          </a:stretch>
        </p:blipFill>
        <p:spPr>
          <a:xfrm>
            <a:off x="107504" y="6190634"/>
            <a:ext cx="975483" cy="622742"/>
          </a:xfrm>
          <a:prstGeom prst="rect">
            <a:avLst/>
          </a:prstGeom>
        </p:spPr>
      </p:pic>
      <p:cxnSp>
        <p:nvCxnSpPr>
          <p:cNvPr id="7" name="Connettore 1 6"/>
          <p:cNvCxnSpPr/>
          <p:nvPr/>
        </p:nvCxnSpPr>
        <p:spPr>
          <a:xfrm flipV="1">
            <a:off x="251520" y="6146738"/>
            <a:ext cx="8573881" cy="185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3" y="1728788"/>
            <a:ext cx="84582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tangolo 8"/>
          <p:cNvSpPr/>
          <p:nvPr/>
        </p:nvSpPr>
        <p:spPr>
          <a:xfrm>
            <a:off x="1403648" y="-1"/>
            <a:ext cx="7740351" cy="667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bg1"/>
                </a:solidFill>
              </a:rPr>
              <a:t>L’indagine primaria Crea- GFK Italia: i primi risultati</a:t>
            </a:r>
            <a:endParaRPr lang="it-IT" dirty="0"/>
          </a:p>
        </p:txBody>
      </p:sp>
      <p:sp>
        <p:nvSpPr>
          <p:cNvPr id="10" name="Rettangolo 9"/>
          <p:cNvSpPr/>
          <p:nvPr/>
        </p:nvSpPr>
        <p:spPr>
          <a:xfrm>
            <a:off x="335689" y="751335"/>
            <a:ext cx="8285848" cy="523220"/>
          </a:xfrm>
          <a:prstGeom prst="rect">
            <a:avLst/>
          </a:prstGeom>
        </p:spPr>
        <p:txBody>
          <a:bodyPr wrap="square">
            <a:spAutoFit/>
          </a:bodyPr>
          <a:lstStyle/>
          <a:p>
            <a:pPr lvl="0"/>
            <a:r>
              <a:rPr lang="it-IT" sz="2800" b="1" dirty="0">
                <a:solidFill>
                  <a:srgbClr val="0070C0"/>
                </a:solidFill>
              </a:rPr>
              <a:t>Lo spreco domestico italiano in Europa </a:t>
            </a:r>
          </a:p>
        </p:txBody>
      </p:sp>
    </p:spTree>
    <p:extLst>
      <p:ext uri="{BB962C8B-B14F-4D97-AF65-F5344CB8AC3E}">
        <p14:creationId xmlns:p14="http://schemas.microsoft.com/office/powerpoint/2010/main" val="2596875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tente\Documents\Scalvedi\00.-LOGO-CREA-CMY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200785"/>
            <a:ext cx="1085049" cy="592235"/>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p:cNvPicPr>
            <a:picLocks noChangeAspect="1"/>
          </p:cNvPicPr>
          <p:nvPr/>
        </p:nvPicPr>
        <p:blipFill>
          <a:blip r:embed="rId3"/>
          <a:stretch>
            <a:fillRect/>
          </a:stretch>
        </p:blipFill>
        <p:spPr>
          <a:xfrm>
            <a:off x="107504" y="6190634"/>
            <a:ext cx="975483" cy="622742"/>
          </a:xfrm>
          <a:prstGeom prst="rect">
            <a:avLst/>
          </a:prstGeom>
        </p:spPr>
      </p:pic>
      <p:cxnSp>
        <p:nvCxnSpPr>
          <p:cNvPr id="7" name="Connettore 1 6"/>
          <p:cNvCxnSpPr/>
          <p:nvPr/>
        </p:nvCxnSpPr>
        <p:spPr>
          <a:xfrm flipV="1">
            <a:off x="251520" y="6146738"/>
            <a:ext cx="8573881" cy="185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Immagine 1"/>
          <p:cNvPicPr>
            <a:picLocks noChangeAspect="1"/>
          </p:cNvPicPr>
          <p:nvPr/>
        </p:nvPicPr>
        <p:blipFill>
          <a:blip r:embed="rId4"/>
          <a:stretch>
            <a:fillRect/>
          </a:stretch>
        </p:blipFill>
        <p:spPr>
          <a:xfrm>
            <a:off x="219078" y="1639669"/>
            <a:ext cx="8705843" cy="3578662"/>
          </a:xfrm>
          <a:prstGeom prst="rect">
            <a:avLst/>
          </a:prstGeom>
        </p:spPr>
      </p:pic>
      <p:sp>
        <p:nvSpPr>
          <p:cNvPr id="8" name="Rettangolo 7"/>
          <p:cNvSpPr/>
          <p:nvPr/>
        </p:nvSpPr>
        <p:spPr>
          <a:xfrm>
            <a:off x="1403648" y="-1"/>
            <a:ext cx="7740351" cy="667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bg1"/>
                </a:solidFill>
              </a:rPr>
              <a:t>L’indagine primaria Crea- GFK Italia: i primi risultati</a:t>
            </a:r>
            <a:endParaRPr lang="it-IT" dirty="0"/>
          </a:p>
        </p:txBody>
      </p:sp>
      <p:sp>
        <p:nvSpPr>
          <p:cNvPr id="9" name="Rettangolo 8"/>
          <p:cNvSpPr/>
          <p:nvPr/>
        </p:nvSpPr>
        <p:spPr>
          <a:xfrm>
            <a:off x="335689" y="751335"/>
            <a:ext cx="8285848" cy="523220"/>
          </a:xfrm>
          <a:prstGeom prst="rect">
            <a:avLst/>
          </a:prstGeom>
        </p:spPr>
        <p:txBody>
          <a:bodyPr wrap="square">
            <a:spAutoFit/>
          </a:bodyPr>
          <a:lstStyle/>
          <a:p>
            <a:pPr lvl="0"/>
            <a:r>
              <a:rPr lang="it-IT" sz="2800" b="1" dirty="0">
                <a:solidFill>
                  <a:srgbClr val="0070C0"/>
                </a:solidFill>
              </a:rPr>
              <a:t>Lo spreco domestico italiano in Europa per </a:t>
            </a:r>
            <a:r>
              <a:rPr lang="it-IT" sz="2800" b="1" dirty="0">
                <a:solidFill>
                  <a:srgbClr val="FF0000"/>
                </a:solidFill>
              </a:rPr>
              <a:t>categorie </a:t>
            </a:r>
          </a:p>
        </p:txBody>
      </p:sp>
    </p:spTree>
    <p:extLst>
      <p:ext uri="{BB962C8B-B14F-4D97-AF65-F5344CB8AC3E}">
        <p14:creationId xmlns:p14="http://schemas.microsoft.com/office/powerpoint/2010/main" val="3335840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tente\Documents\Scalvedi\00.-LOGO-CREA-CMY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200785"/>
            <a:ext cx="1085049" cy="59223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403648" y="-1"/>
            <a:ext cx="7740351" cy="667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bg1"/>
                </a:solidFill>
              </a:rPr>
              <a:t>L’indagine primaria Crea- GFK Italia</a:t>
            </a:r>
            <a:endParaRPr lang="it-IT" dirty="0"/>
          </a:p>
        </p:txBody>
      </p:sp>
      <p:pic>
        <p:nvPicPr>
          <p:cNvPr id="5" name="Immagine 4"/>
          <p:cNvPicPr>
            <a:picLocks noChangeAspect="1"/>
          </p:cNvPicPr>
          <p:nvPr/>
        </p:nvPicPr>
        <p:blipFill>
          <a:blip r:embed="rId3"/>
          <a:stretch>
            <a:fillRect/>
          </a:stretch>
        </p:blipFill>
        <p:spPr>
          <a:xfrm>
            <a:off x="107504" y="6190634"/>
            <a:ext cx="975483" cy="622742"/>
          </a:xfrm>
          <a:prstGeom prst="rect">
            <a:avLst/>
          </a:prstGeom>
        </p:spPr>
      </p:pic>
      <p:cxnSp>
        <p:nvCxnSpPr>
          <p:cNvPr id="7" name="Connettore 1 6"/>
          <p:cNvCxnSpPr/>
          <p:nvPr/>
        </p:nvCxnSpPr>
        <p:spPr>
          <a:xfrm flipV="1">
            <a:off x="251520" y="6146738"/>
            <a:ext cx="8573881" cy="185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ttangolo 7"/>
          <p:cNvSpPr/>
          <p:nvPr/>
        </p:nvSpPr>
        <p:spPr>
          <a:xfrm>
            <a:off x="-24052" y="780196"/>
            <a:ext cx="8285848" cy="1261884"/>
          </a:xfrm>
          <a:prstGeom prst="rect">
            <a:avLst/>
          </a:prstGeom>
        </p:spPr>
        <p:txBody>
          <a:bodyPr wrap="square">
            <a:spAutoFit/>
          </a:bodyPr>
          <a:lstStyle/>
          <a:p>
            <a:pPr lvl="0"/>
            <a:r>
              <a:rPr lang="it-IT" sz="2800" b="1" dirty="0">
                <a:solidFill>
                  <a:srgbClr val="0070C0"/>
                </a:solidFill>
              </a:rPr>
              <a:t>Pratiche di prevenzione dello spreco alimentare</a:t>
            </a:r>
          </a:p>
          <a:p>
            <a:r>
              <a:rPr lang="it-IT" sz="2000" b="1" dirty="0">
                <a:solidFill>
                  <a:srgbClr val="0070C0"/>
                </a:solidFill>
              </a:rPr>
              <a:t>alcuni item di indagine: la gestione della dispensa e del frigorifero</a:t>
            </a:r>
          </a:p>
          <a:p>
            <a:pPr lvl="0"/>
            <a:endParaRPr lang="it-IT" sz="2800" b="1" dirty="0">
              <a:solidFill>
                <a:srgbClr val="0070C0"/>
              </a:solidFill>
            </a:endParaRPr>
          </a:p>
        </p:txBody>
      </p:sp>
      <p:pic>
        <p:nvPicPr>
          <p:cNvPr id="10" name="Immagin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089496"/>
            <a:ext cx="7920880" cy="3622436"/>
          </a:xfrm>
          <a:prstGeom prst="rect">
            <a:avLst/>
          </a:prstGeom>
          <a:noFill/>
        </p:spPr>
      </p:pic>
      <p:sp>
        <p:nvSpPr>
          <p:cNvPr id="9" name="Ovale 8"/>
          <p:cNvSpPr/>
          <p:nvPr/>
        </p:nvSpPr>
        <p:spPr>
          <a:xfrm>
            <a:off x="1108027" y="4786492"/>
            <a:ext cx="727669" cy="412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467544" y="5154786"/>
            <a:ext cx="785862" cy="4657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p:cNvPicPr>
            <a:picLocks noChangeAspect="1"/>
          </p:cNvPicPr>
          <p:nvPr/>
        </p:nvPicPr>
        <p:blipFill>
          <a:blip r:embed="rId5"/>
          <a:stretch>
            <a:fillRect/>
          </a:stretch>
        </p:blipFill>
        <p:spPr>
          <a:xfrm>
            <a:off x="7214901" y="808202"/>
            <a:ext cx="1826524" cy="915943"/>
          </a:xfrm>
          <a:prstGeom prst="rect">
            <a:avLst/>
          </a:prstGeom>
        </p:spPr>
      </p:pic>
      <p:sp>
        <p:nvSpPr>
          <p:cNvPr id="13" name="Ovale 12"/>
          <p:cNvSpPr/>
          <p:nvPr/>
        </p:nvSpPr>
        <p:spPr>
          <a:xfrm>
            <a:off x="8128163" y="1147432"/>
            <a:ext cx="410502" cy="3832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0538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tente\Documents\Scalvedi\00.-LOGO-CREA-CMY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200785"/>
            <a:ext cx="1085049" cy="592235"/>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p:cNvPicPr>
            <a:picLocks noChangeAspect="1"/>
          </p:cNvPicPr>
          <p:nvPr/>
        </p:nvPicPr>
        <p:blipFill>
          <a:blip r:embed="rId3"/>
          <a:stretch>
            <a:fillRect/>
          </a:stretch>
        </p:blipFill>
        <p:spPr>
          <a:xfrm>
            <a:off x="107504" y="6190634"/>
            <a:ext cx="975483" cy="622742"/>
          </a:xfrm>
          <a:prstGeom prst="rect">
            <a:avLst/>
          </a:prstGeom>
        </p:spPr>
      </p:pic>
      <p:cxnSp>
        <p:nvCxnSpPr>
          <p:cNvPr id="7" name="Connettore 1 6"/>
          <p:cNvCxnSpPr/>
          <p:nvPr/>
        </p:nvCxnSpPr>
        <p:spPr>
          <a:xfrm flipV="1">
            <a:off x="251520" y="6146738"/>
            <a:ext cx="8573881" cy="185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Immagin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481" y="1969882"/>
            <a:ext cx="8280920" cy="4104456"/>
          </a:xfrm>
          <a:prstGeom prst="rect">
            <a:avLst/>
          </a:prstGeom>
          <a:noFill/>
        </p:spPr>
      </p:pic>
      <p:sp>
        <p:nvSpPr>
          <p:cNvPr id="9" name="Rettangolo 8"/>
          <p:cNvSpPr/>
          <p:nvPr/>
        </p:nvSpPr>
        <p:spPr>
          <a:xfrm>
            <a:off x="265042" y="805315"/>
            <a:ext cx="8285848" cy="830997"/>
          </a:xfrm>
          <a:prstGeom prst="rect">
            <a:avLst/>
          </a:prstGeom>
        </p:spPr>
        <p:txBody>
          <a:bodyPr wrap="square">
            <a:spAutoFit/>
          </a:bodyPr>
          <a:lstStyle/>
          <a:p>
            <a:pPr lvl="0"/>
            <a:r>
              <a:rPr lang="it-IT" sz="2800" b="1" dirty="0">
                <a:solidFill>
                  <a:srgbClr val="0070C0"/>
                </a:solidFill>
              </a:rPr>
              <a:t>Motivazioni</a:t>
            </a:r>
          </a:p>
          <a:p>
            <a:pPr lvl="0"/>
            <a:r>
              <a:rPr lang="it-IT" sz="2000" b="1" dirty="0">
                <a:solidFill>
                  <a:srgbClr val="0070C0"/>
                </a:solidFill>
              </a:rPr>
              <a:t>alcuni item di indagine:  gli impatti dello spreco</a:t>
            </a:r>
          </a:p>
        </p:txBody>
      </p:sp>
      <p:sp>
        <p:nvSpPr>
          <p:cNvPr id="2" name="Ovale 1"/>
          <p:cNvSpPr/>
          <p:nvPr/>
        </p:nvSpPr>
        <p:spPr>
          <a:xfrm>
            <a:off x="3059832" y="5517232"/>
            <a:ext cx="1368152" cy="3402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3131840" y="3448757"/>
            <a:ext cx="1368152" cy="412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1403648" y="-1"/>
            <a:ext cx="7740351" cy="667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bg1"/>
                </a:solidFill>
              </a:rPr>
              <a:t>L’indagine primaria Crea- GFK Italia: i primi risultati</a:t>
            </a:r>
            <a:endParaRPr lang="it-IT" dirty="0"/>
          </a:p>
        </p:txBody>
      </p:sp>
      <p:pic>
        <p:nvPicPr>
          <p:cNvPr id="12" name="Immagine 11"/>
          <p:cNvPicPr>
            <a:picLocks noChangeAspect="1"/>
          </p:cNvPicPr>
          <p:nvPr/>
        </p:nvPicPr>
        <p:blipFill>
          <a:blip r:embed="rId5"/>
          <a:stretch>
            <a:fillRect/>
          </a:stretch>
        </p:blipFill>
        <p:spPr>
          <a:xfrm>
            <a:off x="6228184" y="835662"/>
            <a:ext cx="1826524" cy="915943"/>
          </a:xfrm>
          <a:prstGeom prst="rect">
            <a:avLst/>
          </a:prstGeom>
        </p:spPr>
      </p:pic>
      <p:sp>
        <p:nvSpPr>
          <p:cNvPr id="13" name="Ovale 12"/>
          <p:cNvSpPr/>
          <p:nvPr/>
        </p:nvSpPr>
        <p:spPr>
          <a:xfrm>
            <a:off x="6444208" y="1176797"/>
            <a:ext cx="418453" cy="3963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2354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tente\Documents\Scalvedi\00.-LOGO-CREA-CMY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200785"/>
            <a:ext cx="1085049" cy="592235"/>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p:cNvPicPr>
            <a:picLocks noChangeAspect="1"/>
          </p:cNvPicPr>
          <p:nvPr/>
        </p:nvPicPr>
        <p:blipFill>
          <a:blip r:embed="rId3"/>
          <a:stretch>
            <a:fillRect/>
          </a:stretch>
        </p:blipFill>
        <p:spPr>
          <a:xfrm>
            <a:off x="107504" y="6190634"/>
            <a:ext cx="975483" cy="622742"/>
          </a:xfrm>
          <a:prstGeom prst="rect">
            <a:avLst/>
          </a:prstGeom>
        </p:spPr>
      </p:pic>
      <p:cxnSp>
        <p:nvCxnSpPr>
          <p:cNvPr id="7" name="Connettore 1 6"/>
          <p:cNvCxnSpPr/>
          <p:nvPr/>
        </p:nvCxnSpPr>
        <p:spPr>
          <a:xfrm flipV="1">
            <a:off x="251520" y="6146738"/>
            <a:ext cx="8573881" cy="185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Rettangolo 8"/>
          <p:cNvSpPr/>
          <p:nvPr/>
        </p:nvSpPr>
        <p:spPr>
          <a:xfrm>
            <a:off x="395536" y="818490"/>
            <a:ext cx="8285848" cy="830997"/>
          </a:xfrm>
          <a:prstGeom prst="rect">
            <a:avLst/>
          </a:prstGeom>
        </p:spPr>
        <p:txBody>
          <a:bodyPr wrap="square">
            <a:spAutoFit/>
          </a:bodyPr>
          <a:lstStyle/>
          <a:p>
            <a:pPr lvl="0"/>
            <a:r>
              <a:rPr lang="it-IT" sz="2800" b="1" dirty="0">
                <a:solidFill>
                  <a:srgbClr val="0070C0"/>
                </a:solidFill>
              </a:rPr>
              <a:t>Opportunità</a:t>
            </a:r>
          </a:p>
          <a:p>
            <a:pPr lvl="0"/>
            <a:r>
              <a:rPr lang="it-IT" sz="2000" b="1" dirty="0">
                <a:solidFill>
                  <a:srgbClr val="0070C0"/>
                </a:solidFill>
              </a:rPr>
              <a:t>alcuni item di indagine:  il fattore tempo</a:t>
            </a:r>
          </a:p>
        </p:txBody>
      </p:sp>
      <p:pic>
        <p:nvPicPr>
          <p:cNvPr id="11" name="Immagin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295" y="1916832"/>
            <a:ext cx="8285849" cy="3312368"/>
          </a:xfrm>
          <a:prstGeom prst="rect">
            <a:avLst/>
          </a:prstGeom>
          <a:noFill/>
        </p:spPr>
      </p:pic>
      <p:sp>
        <p:nvSpPr>
          <p:cNvPr id="10" name="Ovale 9"/>
          <p:cNvSpPr/>
          <p:nvPr/>
        </p:nvSpPr>
        <p:spPr>
          <a:xfrm>
            <a:off x="2843808" y="3068960"/>
            <a:ext cx="1224136" cy="412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Ovale 1"/>
          <p:cNvSpPr/>
          <p:nvPr/>
        </p:nvSpPr>
        <p:spPr>
          <a:xfrm>
            <a:off x="1852179" y="3515729"/>
            <a:ext cx="2154141" cy="4657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1403648" y="-1"/>
            <a:ext cx="7740351" cy="667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bg1"/>
                </a:solidFill>
              </a:rPr>
              <a:t>L’indagine primaria Crea- GFK Italia: i primi risultati</a:t>
            </a:r>
            <a:endParaRPr lang="it-IT" dirty="0"/>
          </a:p>
        </p:txBody>
      </p:sp>
      <p:pic>
        <p:nvPicPr>
          <p:cNvPr id="13" name="Immagine 12"/>
          <p:cNvPicPr>
            <a:picLocks noChangeAspect="1"/>
          </p:cNvPicPr>
          <p:nvPr/>
        </p:nvPicPr>
        <p:blipFill>
          <a:blip r:embed="rId5"/>
          <a:stretch>
            <a:fillRect/>
          </a:stretch>
        </p:blipFill>
        <p:spPr>
          <a:xfrm>
            <a:off x="6228184" y="835662"/>
            <a:ext cx="1826524" cy="915943"/>
          </a:xfrm>
          <a:prstGeom prst="rect">
            <a:avLst/>
          </a:prstGeom>
        </p:spPr>
      </p:pic>
      <p:sp>
        <p:nvSpPr>
          <p:cNvPr id="14" name="Ovale 13"/>
          <p:cNvSpPr/>
          <p:nvPr/>
        </p:nvSpPr>
        <p:spPr>
          <a:xfrm>
            <a:off x="6932219" y="895811"/>
            <a:ext cx="418453" cy="3963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4956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tente\Documents\Scalvedi\00.-LOGO-CREA-CMY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200785"/>
            <a:ext cx="1085049" cy="59223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403648" y="-1"/>
            <a:ext cx="7740351" cy="667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bg1"/>
                </a:solidFill>
              </a:rPr>
              <a:t>L’indagine primaria Crea- GFK </a:t>
            </a:r>
            <a:r>
              <a:rPr lang="it-IT" b="1" dirty="0" err="1">
                <a:solidFill>
                  <a:schemeClr val="bg1"/>
                </a:solidFill>
              </a:rPr>
              <a:t>Italia:i</a:t>
            </a:r>
            <a:r>
              <a:rPr lang="it-IT" b="1" dirty="0">
                <a:solidFill>
                  <a:schemeClr val="bg1"/>
                </a:solidFill>
              </a:rPr>
              <a:t> primi risultati</a:t>
            </a:r>
            <a:endParaRPr lang="it-IT" dirty="0"/>
          </a:p>
        </p:txBody>
      </p:sp>
      <p:pic>
        <p:nvPicPr>
          <p:cNvPr id="5" name="Immagine 4"/>
          <p:cNvPicPr>
            <a:picLocks noChangeAspect="1"/>
          </p:cNvPicPr>
          <p:nvPr/>
        </p:nvPicPr>
        <p:blipFill>
          <a:blip r:embed="rId3"/>
          <a:stretch>
            <a:fillRect/>
          </a:stretch>
        </p:blipFill>
        <p:spPr>
          <a:xfrm>
            <a:off x="107504" y="6190634"/>
            <a:ext cx="975483" cy="622742"/>
          </a:xfrm>
          <a:prstGeom prst="rect">
            <a:avLst/>
          </a:prstGeom>
        </p:spPr>
      </p:pic>
      <p:cxnSp>
        <p:nvCxnSpPr>
          <p:cNvPr id="7" name="Connettore 1 6"/>
          <p:cNvCxnSpPr/>
          <p:nvPr/>
        </p:nvCxnSpPr>
        <p:spPr>
          <a:xfrm flipV="1">
            <a:off x="251520" y="6146738"/>
            <a:ext cx="8573881" cy="185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ttangolo 7"/>
          <p:cNvSpPr/>
          <p:nvPr/>
        </p:nvSpPr>
        <p:spPr>
          <a:xfrm>
            <a:off x="395536" y="818490"/>
            <a:ext cx="8285848" cy="523220"/>
          </a:xfrm>
          <a:prstGeom prst="rect">
            <a:avLst/>
          </a:prstGeom>
        </p:spPr>
        <p:txBody>
          <a:bodyPr wrap="square">
            <a:spAutoFit/>
          </a:bodyPr>
          <a:lstStyle/>
          <a:p>
            <a:pPr lvl="0"/>
            <a:r>
              <a:rPr lang="it-IT" sz="2800" b="1" dirty="0">
                <a:solidFill>
                  <a:srgbClr val="0070C0"/>
                </a:solidFill>
              </a:rPr>
              <a:t>Abilità</a:t>
            </a:r>
          </a:p>
        </p:txBody>
      </p:sp>
      <p:pic>
        <p:nvPicPr>
          <p:cNvPr id="9" name="Immagine 8"/>
          <p:cNvPicPr/>
          <p:nvPr/>
        </p:nvPicPr>
        <p:blipFill>
          <a:blip r:embed="rId4">
            <a:extLst>
              <a:ext uri="{28A0092B-C50C-407E-A947-70E740481C1C}">
                <a14:useLocalDpi xmlns:a14="http://schemas.microsoft.com/office/drawing/2010/main" val="0"/>
              </a:ext>
            </a:extLst>
          </a:blip>
          <a:srcRect/>
          <a:stretch>
            <a:fillRect/>
          </a:stretch>
        </p:blipFill>
        <p:spPr bwMode="auto">
          <a:xfrm>
            <a:off x="251520" y="1492746"/>
            <a:ext cx="8573881" cy="4456534"/>
          </a:xfrm>
          <a:prstGeom prst="rect">
            <a:avLst/>
          </a:prstGeom>
          <a:noFill/>
        </p:spPr>
      </p:pic>
      <p:sp>
        <p:nvSpPr>
          <p:cNvPr id="10" name="Ovale 9"/>
          <p:cNvSpPr/>
          <p:nvPr/>
        </p:nvSpPr>
        <p:spPr>
          <a:xfrm>
            <a:off x="2339752" y="2708920"/>
            <a:ext cx="1800200" cy="412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2339752" y="3009889"/>
            <a:ext cx="1800200" cy="412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p:cNvPicPr>
            <a:picLocks noChangeAspect="1"/>
          </p:cNvPicPr>
          <p:nvPr/>
        </p:nvPicPr>
        <p:blipFill>
          <a:blip r:embed="rId5"/>
          <a:stretch>
            <a:fillRect/>
          </a:stretch>
        </p:blipFill>
        <p:spPr>
          <a:xfrm>
            <a:off x="6228184" y="835662"/>
            <a:ext cx="1826524" cy="915943"/>
          </a:xfrm>
          <a:prstGeom prst="rect">
            <a:avLst/>
          </a:prstGeom>
        </p:spPr>
      </p:pic>
      <p:sp>
        <p:nvSpPr>
          <p:cNvPr id="13" name="Ovale 12"/>
          <p:cNvSpPr/>
          <p:nvPr/>
        </p:nvSpPr>
        <p:spPr>
          <a:xfrm>
            <a:off x="7020272" y="1492746"/>
            <a:ext cx="418453" cy="3963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6017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tente\Documents\Scalvedi\00.-LOGO-CREA-CMY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200785"/>
            <a:ext cx="1085049" cy="59223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403648" y="-1"/>
            <a:ext cx="7740351" cy="667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bg1"/>
                </a:solidFill>
              </a:rPr>
              <a:t>L’indagine primaria Crea- GFK Italia: i primi risultati</a:t>
            </a:r>
            <a:endParaRPr lang="it-IT" dirty="0"/>
          </a:p>
        </p:txBody>
      </p:sp>
      <p:pic>
        <p:nvPicPr>
          <p:cNvPr id="5" name="Immagine 4"/>
          <p:cNvPicPr>
            <a:picLocks noChangeAspect="1"/>
          </p:cNvPicPr>
          <p:nvPr/>
        </p:nvPicPr>
        <p:blipFill>
          <a:blip r:embed="rId3"/>
          <a:stretch>
            <a:fillRect/>
          </a:stretch>
        </p:blipFill>
        <p:spPr>
          <a:xfrm>
            <a:off x="107504" y="6190634"/>
            <a:ext cx="975483" cy="622742"/>
          </a:xfrm>
          <a:prstGeom prst="rect">
            <a:avLst/>
          </a:prstGeom>
        </p:spPr>
      </p:pic>
      <p:cxnSp>
        <p:nvCxnSpPr>
          <p:cNvPr id="7" name="Connettore 1 6"/>
          <p:cNvCxnSpPr/>
          <p:nvPr/>
        </p:nvCxnSpPr>
        <p:spPr>
          <a:xfrm flipV="1">
            <a:off x="251520" y="6146738"/>
            <a:ext cx="8573881" cy="185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12" name="Grafico 11"/>
          <p:cNvGraphicFramePr>
            <a:graphicFrameLocks/>
          </p:cNvGraphicFramePr>
          <p:nvPr>
            <p:extLst>
              <p:ext uri="{D42A27DB-BD31-4B8C-83A1-F6EECF244321}">
                <p14:modId xmlns:p14="http://schemas.microsoft.com/office/powerpoint/2010/main" val="2728780394"/>
              </p:ext>
            </p:extLst>
          </p:nvPr>
        </p:nvGraphicFramePr>
        <p:xfrm>
          <a:off x="1691680" y="1676932"/>
          <a:ext cx="6120680" cy="4434325"/>
        </p:xfrm>
        <a:graphic>
          <a:graphicData uri="http://schemas.openxmlformats.org/drawingml/2006/chart">
            <c:chart xmlns:c="http://schemas.openxmlformats.org/drawingml/2006/chart" xmlns:r="http://schemas.openxmlformats.org/officeDocument/2006/relationships" r:id="rId4"/>
          </a:graphicData>
        </a:graphic>
      </p:graphicFrame>
      <p:pic>
        <p:nvPicPr>
          <p:cNvPr id="8" name="Immagine 7"/>
          <p:cNvPicPr>
            <a:picLocks noChangeAspect="1"/>
          </p:cNvPicPr>
          <p:nvPr/>
        </p:nvPicPr>
        <p:blipFill>
          <a:blip r:embed="rId5"/>
          <a:stretch>
            <a:fillRect/>
          </a:stretch>
        </p:blipFill>
        <p:spPr>
          <a:xfrm>
            <a:off x="6761114" y="764191"/>
            <a:ext cx="2102492" cy="1054332"/>
          </a:xfrm>
          <a:prstGeom prst="rect">
            <a:avLst/>
          </a:prstGeom>
        </p:spPr>
      </p:pic>
      <p:sp>
        <p:nvSpPr>
          <p:cNvPr id="9" name="Ovale 8"/>
          <p:cNvSpPr/>
          <p:nvPr/>
        </p:nvSpPr>
        <p:spPr>
          <a:xfrm>
            <a:off x="7812359" y="1183864"/>
            <a:ext cx="1013041" cy="3963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127022" y="910583"/>
            <a:ext cx="8285848" cy="523220"/>
          </a:xfrm>
          <a:prstGeom prst="rect">
            <a:avLst/>
          </a:prstGeom>
        </p:spPr>
        <p:txBody>
          <a:bodyPr wrap="square">
            <a:spAutoFit/>
          </a:bodyPr>
          <a:lstStyle/>
          <a:p>
            <a:pPr lvl="0"/>
            <a:r>
              <a:rPr lang="it-IT" sz="2800" b="1" dirty="0">
                <a:solidFill>
                  <a:srgbClr val="0070C0"/>
                </a:solidFill>
              </a:rPr>
              <a:t>La relazione pratiche di prevenzione e spreco</a:t>
            </a:r>
          </a:p>
        </p:txBody>
      </p:sp>
    </p:spTree>
    <p:extLst>
      <p:ext uri="{BB962C8B-B14F-4D97-AF65-F5344CB8AC3E}">
        <p14:creationId xmlns:p14="http://schemas.microsoft.com/office/powerpoint/2010/main" val="327251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tente\Documents\Scalvedi\00.-LOGO-CREA-CMY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200785"/>
            <a:ext cx="1085049" cy="59223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403648" y="-1"/>
            <a:ext cx="7740351" cy="667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solidFill>
                <a:schemeClr val="bg1"/>
              </a:solidFill>
            </a:endParaRPr>
          </a:p>
          <a:p>
            <a:r>
              <a:rPr lang="it-IT" b="1" dirty="0">
                <a:solidFill>
                  <a:schemeClr val="bg1"/>
                </a:solidFill>
              </a:rPr>
              <a:t>Perché una nuova indagine sullo spreco alimentare domestico?</a:t>
            </a:r>
          </a:p>
          <a:p>
            <a:pPr algn="ctr"/>
            <a:r>
              <a:rPr lang="it-IT" b="1" dirty="0">
                <a:solidFill>
                  <a:schemeClr val="bg1"/>
                </a:solidFill>
              </a:rPr>
              <a:t> </a:t>
            </a:r>
            <a:endParaRPr lang="it-IT" dirty="0">
              <a:solidFill>
                <a:schemeClr val="bg1"/>
              </a:solidFill>
            </a:endParaRPr>
          </a:p>
        </p:txBody>
      </p:sp>
      <p:pic>
        <p:nvPicPr>
          <p:cNvPr id="5" name="Immagine 4"/>
          <p:cNvPicPr>
            <a:picLocks noChangeAspect="1"/>
          </p:cNvPicPr>
          <p:nvPr/>
        </p:nvPicPr>
        <p:blipFill>
          <a:blip r:embed="rId4"/>
          <a:stretch>
            <a:fillRect/>
          </a:stretch>
        </p:blipFill>
        <p:spPr>
          <a:xfrm>
            <a:off x="107504" y="6190634"/>
            <a:ext cx="975483" cy="622742"/>
          </a:xfrm>
          <a:prstGeom prst="rect">
            <a:avLst/>
          </a:prstGeom>
        </p:spPr>
      </p:pic>
      <p:cxnSp>
        <p:nvCxnSpPr>
          <p:cNvPr id="7" name="Connettore 1 6"/>
          <p:cNvCxnSpPr/>
          <p:nvPr/>
        </p:nvCxnSpPr>
        <p:spPr>
          <a:xfrm flipV="1">
            <a:off x="251520" y="6146738"/>
            <a:ext cx="8573881" cy="185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1094895" y="6239022"/>
            <a:ext cx="8357856" cy="553998"/>
          </a:xfrm>
          <a:prstGeom prst="rect">
            <a:avLst/>
          </a:prstGeom>
        </p:spPr>
        <p:txBody>
          <a:bodyPr wrap="square">
            <a:spAutoFit/>
          </a:bodyPr>
          <a:lstStyle/>
          <a:p>
            <a:r>
              <a:rPr lang="it-IT" sz="1000" dirty="0">
                <a:solidFill>
                  <a:schemeClr val="bg2">
                    <a:lumMod val="10000"/>
                  </a:schemeClr>
                </a:solidFill>
                <a:latin typeface="Arial" panose="020B0604020202020204" pitchFamily="34" charset="0"/>
                <a:cs typeface="Arial" panose="020B0604020202020204" pitchFamily="34" charset="0"/>
              </a:rPr>
              <a:t>L’osservatorio sulle eccedenze, sui recuperi e sugli sprechi alimentari. </a:t>
            </a:r>
          </a:p>
          <a:p>
            <a:r>
              <a:rPr lang="it-IT" sz="1000" dirty="0">
                <a:solidFill>
                  <a:schemeClr val="bg2">
                    <a:lumMod val="10000"/>
                  </a:schemeClr>
                </a:solidFill>
                <a:latin typeface="Arial" panose="020B0604020202020204" pitchFamily="34" charset="0"/>
                <a:cs typeface="Arial" panose="020B0604020202020204" pitchFamily="34" charset="0"/>
              </a:rPr>
              <a:t>Ricognizione delle misure in Italia e proposte di sviluppo</a:t>
            </a:r>
          </a:p>
          <a:p>
            <a:r>
              <a:rPr lang="it-IT" sz="1000" dirty="0">
                <a:solidFill>
                  <a:schemeClr val="bg2">
                    <a:lumMod val="10000"/>
                  </a:schemeClr>
                </a:solidFill>
                <a:latin typeface="Arial" panose="020B0604020202020204" pitchFamily="34" charset="0"/>
                <a:cs typeface="Arial" panose="020B0604020202020204" pitchFamily="34" charset="0"/>
              </a:rPr>
              <a:t>Roma, 14 febbraio 2019</a:t>
            </a:r>
          </a:p>
        </p:txBody>
      </p:sp>
      <p:sp>
        <p:nvSpPr>
          <p:cNvPr id="10" name="Rettangolo 9"/>
          <p:cNvSpPr/>
          <p:nvPr/>
        </p:nvSpPr>
        <p:spPr>
          <a:xfrm>
            <a:off x="107504" y="903939"/>
            <a:ext cx="9073008" cy="1384995"/>
          </a:xfrm>
          <a:prstGeom prst="rect">
            <a:avLst/>
          </a:prstGeom>
        </p:spPr>
        <p:txBody>
          <a:bodyPr wrap="square">
            <a:spAutoFit/>
          </a:bodyPr>
          <a:lstStyle/>
          <a:p>
            <a:r>
              <a:rPr lang="it-IT" sz="2800" b="1" dirty="0">
                <a:solidFill>
                  <a:srgbClr val="0070C0"/>
                </a:solidFill>
              </a:rPr>
              <a:t>Lo spreco alimentare domestico deve essere monitorato per raggiungere il target 12.3 nell’ambito degli obiettivi di sviluppo sostenibile</a:t>
            </a:r>
          </a:p>
        </p:txBody>
      </p:sp>
      <p:pic>
        <p:nvPicPr>
          <p:cNvPr id="2" name="Immagine 1"/>
          <p:cNvPicPr>
            <a:picLocks noChangeAspect="1"/>
          </p:cNvPicPr>
          <p:nvPr/>
        </p:nvPicPr>
        <p:blipFill>
          <a:blip r:embed="rId5"/>
          <a:stretch>
            <a:fillRect/>
          </a:stretch>
        </p:blipFill>
        <p:spPr>
          <a:xfrm>
            <a:off x="1077556" y="3019060"/>
            <a:ext cx="2143125" cy="2143125"/>
          </a:xfrm>
          <a:prstGeom prst="rect">
            <a:avLst/>
          </a:prstGeom>
        </p:spPr>
      </p:pic>
      <p:sp>
        <p:nvSpPr>
          <p:cNvPr id="12" name="Rettangolo 11"/>
          <p:cNvSpPr/>
          <p:nvPr/>
        </p:nvSpPr>
        <p:spPr>
          <a:xfrm>
            <a:off x="4602242" y="3019060"/>
            <a:ext cx="3960440" cy="214312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ENTRO IL 2030 DIMEZZARE LO SPRECO ALIMENTARE A LIVELLO DELLA DISTRIBUZIONE E DEL </a:t>
            </a:r>
            <a:r>
              <a:rPr lang="en-US" b="1" dirty="0">
                <a:solidFill>
                  <a:srgbClr val="FF0000"/>
                </a:solidFill>
              </a:rPr>
              <a:t>CONSUMATORE</a:t>
            </a:r>
            <a:endParaRPr lang="it-IT" b="1" dirty="0">
              <a:solidFill>
                <a:srgbClr val="FF0000"/>
              </a:solidFill>
            </a:endParaRPr>
          </a:p>
        </p:txBody>
      </p:sp>
      <p:sp>
        <p:nvSpPr>
          <p:cNvPr id="14" name="Gallone 13"/>
          <p:cNvSpPr/>
          <p:nvPr/>
        </p:nvSpPr>
        <p:spPr>
          <a:xfrm>
            <a:off x="3450114" y="3019060"/>
            <a:ext cx="1046580" cy="2042945"/>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94840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tente\Documents\Scalvedi\00.-LOGO-CREA-CMY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200785"/>
            <a:ext cx="1085049" cy="59223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403648" y="-1"/>
            <a:ext cx="7740351" cy="667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solidFill>
                <a:schemeClr val="bg1"/>
              </a:solidFill>
            </a:endParaRPr>
          </a:p>
          <a:p>
            <a:r>
              <a:rPr lang="it-IT" b="1" dirty="0">
                <a:solidFill>
                  <a:schemeClr val="bg1"/>
                </a:solidFill>
              </a:rPr>
              <a:t>Conclusioni</a:t>
            </a:r>
          </a:p>
          <a:p>
            <a:pPr algn="ctr"/>
            <a:r>
              <a:rPr lang="it-IT" b="1" dirty="0">
                <a:solidFill>
                  <a:schemeClr val="bg1"/>
                </a:solidFill>
              </a:rPr>
              <a:t> </a:t>
            </a:r>
            <a:endParaRPr lang="it-IT" dirty="0">
              <a:solidFill>
                <a:schemeClr val="bg1"/>
              </a:solidFill>
            </a:endParaRPr>
          </a:p>
        </p:txBody>
      </p:sp>
      <p:pic>
        <p:nvPicPr>
          <p:cNvPr id="5" name="Immagine 4"/>
          <p:cNvPicPr>
            <a:picLocks noChangeAspect="1"/>
          </p:cNvPicPr>
          <p:nvPr/>
        </p:nvPicPr>
        <p:blipFill>
          <a:blip r:embed="rId4"/>
          <a:stretch>
            <a:fillRect/>
          </a:stretch>
        </p:blipFill>
        <p:spPr>
          <a:xfrm>
            <a:off x="107504" y="6190634"/>
            <a:ext cx="975483" cy="622742"/>
          </a:xfrm>
          <a:prstGeom prst="rect">
            <a:avLst/>
          </a:prstGeom>
        </p:spPr>
      </p:pic>
      <p:cxnSp>
        <p:nvCxnSpPr>
          <p:cNvPr id="7" name="Connettore 1 6"/>
          <p:cNvCxnSpPr/>
          <p:nvPr/>
        </p:nvCxnSpPr>
        <p:spPr>
          <a:xfrm flipV="1">
            <a:off x="251520" y="6146738"/>
            <a:ext cx="8573881" cy="185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1094895" y="6239022"/>
            <a:ext cx="8357856" cy="553998"/>
          </a:xfrm>
          <a:prstGeom prst="rect">
            <a:avLst/>
          </a:prstGeom>
        </p:spPr>
        <p:txBody>
          <a:bodyPr wrap="square">
            <a:spAutoFit/>
          </a:bodyPr>
          <a:lstStyle/>
          <a:p>
            <a:r>
              <a:rPr lang="it-IT" sz="1000" dirty="0">
                <a:solidFill>
                  <a:schemeClr val="bg2">
                    <a:lumMod val="10000"/>
                  </a:schemeClr>
                </a:solidFill>
                <a:latin typeface="Arial" panose="020B0604020202020204" pitchFamily="34" charset="0"/>
                <a:cs typeface="Arial" panose="020B0604020202020204" pitchFamily="34" charset="0"/>
              </a:rPr>
              <a:t>L’osservatorio sulle eccedenze, sui recuperi e sugli sprechi alimentari. </a:t>
            </a:r>
          </a:p>
          <a:p>
            <a:r>
              <a:rPr lang="it-IT" sz="1000" dirty="0">
                <a:solidFill>
                  <a:schemeClr val="bg2">
                    <a:lumMod val="10000"/>
                  </a:schemeClr>
                </a:solidFill>
                <a:latin typeface="Arial" panose="020B0604020202020204" pitchFamily="34" charset="0"/>
                <a:cs typeface="Arial" panose="020B0604020202020204" pitchFamily="34" charset="0"/>
              </a:rPr>
              <a:t>Ricognizione delle misure in Italia e proposte di sviluppo</a:t>
            </a:r>
          </a:p>
          <a:p>
            <a:r>
              <a:rPr lang="it-IT" sz="1000" dirty="0">
                <a:solidFill>
                  <a:schemeClr val="bg2">
                    <a:lumMod val="10000"/>
                  </a:schemeClr>
                </a:solidFill>
                <a:latin typeface="Arial" panose="020B0604020202020204" pitchFamily="34" charset="0"/>
                <a:cs typeface="Arial" panose="020B0604020202020204" pitchFamily="34" charset="0"/>
              </a:rPr>
              <a:t>Roma, 14 febbraio 2019</a:t>
            </a:r>
          </a:p>
        </p:txBody>
      </p:sp>
      <p:sp>
        <p:nvSpPr>
          <p:cNvPr id="8" name="Rettangolo arrotondato 7"/>
          <p:cNvSpPr/>
          <p:nvPr/>
        </p:nvSpPr>
        <p:spPr>
          <a:xfrm>
            <a:off x="126014" y="5355114"/>
            <a:ext cx="8717896" cy="634386"/>
          </a:xfrm>
          <a:prstGeom prst="roundRect">
            <a:avLst/>
          </a:prstGeom>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it-IT" sz="1400" dirty="0"/>
              <a:t>L’approccio sistemico di studio dello spreco (quanto, quale, come) e delle sue determinanti (MOA) è un’opportunità per il monitoraggio dei fenomeni e per il supporto degli interventi anche in Italia</a:t>
            </a:r>
          </a:p>
        </p:txBody>
      </p:sp>
      <p:sp>
        <p:nvSpPr>
          <p:cNvPr id="10" name="Rettangolo arrotondato 9"/>
          <p:cNvSpPr/>
          <p:nvPr/>
        </p:nvSpPr>
        <p:spPr>
          <a:xfrm>
            <a:off x="125117" y="2695647"/>
            <a:ext cx="8717896" cy="532954"/>
          </a:xfrm>
          <a:prstGeom prst="roundRect">
            <a:avLst/>
          </a:prstGeom>
          <a:solidFill>
            <a:schemeClr val="accent6">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it-IT" sz="1400" dirty="0"/>
              <a:t>Prime evidenze di allineamento  del contesto italiano a quello degli altri paesi europei già indagati</a:t>
            </a:r>
          </a:p>
        </p:txBody>
      </p:sp>
      <p:sp>
        <p:nvSpPr>
          <p:cNvPr id="11" name="Rettangolo arrotondato 10"/>
          <p:cNvSpPr/>
          <p:nvPr/>
        </p:nvSpPr>
        <p:spPr>
          <a:xfrm>
            <a:off x="102576" y="824692"/>
            <a:ext cx="8717896" cy="657394"/>
          </a:xfrm>
          <a:prstGeom prst="roundRect">
            <a:avLst/>
          </a:prstGeom>
          <a:solidFill>
            <a:schemeClr val="accent6">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it-IT" sz="1400" dirty="0"/>
              <a:t>Lo spreco domestico viene dichiarato soprattutto per prodotti deperibili e freschi, ma anche confezionati; </a:t>
            </a:r>
          </a:p>
          <a:p>
            <a:pPr algn="ctr"/>
            <a:r>
              <a:rPr lang="it-IT" sz="1400" dirty="0"/>
              <a:t>notevole è la concentrazione nei due stati iniziali : prodotti totalmente o parzialmente inutilizzati</a:t>
            </a:r>
          </a:p>
        </p:txBody>
      </p:sp>
      <p:sp>
        <p:nvSpPr>
          <p:cNvPr id="12" name="Rettangolo arrotondato 11"/>
          <p:cNvSpPr/>
          <p:nvPr/>
        </p:nvSpPr>
        <p:spPr>
          <a:xfrm>
            <a:off x="121829" y="3405237"/>
            <a:ext cx="8717896" cy="783834"/>
          </a:xfrm>
          <a:prstGeom prst="roundRect">
            <a:avLst/>
          </a:prstGeom>
          <a:solidFill>
            <a:schemeClr val="accent6">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it-IT" sz="1400" dirty="0"/>
              <a:t>A fronte di una predominanza di auto-percezione positiva (tipico delle problematiche sociali di rilievo), si evidenziano criticità che generano SA: bassa consapevolezza dell’impatto sociale e ambientale, tempo come risorsa scarsa, imprevisti, bassa precisione nella preparazione in cucina</a:t>
            </a:r>
          </a:p>
        </p:txBody>
      </p:sp>
      <p:sp>
        <p:nvSpPr>
          <p:cNvPr id="13" name="Rettangolo arrotondato 12"/>
          <p:cNvSpPr/>
          <p:nvPr/>
        </p:nvSpPr>
        <p:spPr>
          <a:xfrm>
            <a:off x="100165" y="4394644"/>
            <a:ext cx="8717896" cy="783834"/>
          </a:xfrm>
          <a:prstGeom prst="roundRect">
            <a:avLst/>
          </a:prstGeom>
          <a:solidFill>
            <a:schemeClr val="accent6">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it-IT" sz="1400" dirty="0"/>
              <a:t>Buoni presupposti per la verifica dei nessi causali del modello: gli indicatori MOA sono associati a livelli di SA</a:t>
            </a:r>
          </a:p>
        </p:txBody>
      </p:sp>
      <p:sp>
        <p:nvSpPr>
          <p:cNvPr id="14" name="Rettangolo arrotondato 13"/>
          <p:cNvSpPr/>
          <p:nvPr/>
        </p:nvSpPr>
        <p:spPr>
          <a:xfrm>
            <a:off x="88047" y="1638655"/>
            <a:ext cx="8717896" cy="863328"/>
          </a:xfrm>
          <a:prstGeom prst="roundRect">
            <a:avLst/>
          </a:prstGeom>
          <a:solidFill>
            <a:schemeClr val="accent6">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r>
              <a:rPr lang="it-IT" sz="1400" dirty="0">
                <a:solidFill>
                  <a:schemeClr val="bg1"/>
                </a:solidFill>
              </a:rPr>
              <a:t>Lo spreco alimentare risulta fortemente associato all’età e alla dimensione familiare: con il crescere dell’età emerge una maggiore motivazione nel prevenire lo spreco alimentare; le famiglie più numerose, ma anche monocomponenti, risultano più critiche</a:t>
            </a:r>
            <a:endParaRPr lang="it-IT" sz="1400" dirty="0">
              <a:solidFill>
                <a:schemeClr val="tx1">
                  <a:lumMod val="95000"/>
                  <a:lumOff val="5000"/>
                </a:schemeClr>
              </a:solidFill>
            </a:endParaRPr>
          </a:p>
        </p:txBody>
      </p:sp>
    </p:spTree>
    <p:extLst>
      <p:ext uri="{BB962C8B-B14F-4D97-AF65-F5344CB8AC3E}">
        <p14:creationId xmlns:p14="http://schemas.microsoft.com/office/powerpoint/2010/main" val="376907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tente\Documents\Scalvedi\00.-LOGO-CREA-CMY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200785"/>
            <a:ext cx="1085049" cy="59223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403648" y="-1"/>
            <a:ext cx="7740351" cy="667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bg1"/>
                </a:solidFill>
              </a:rPr>
              <a:t>Prossimi passi</a:t>
            </a:r>
          </a:p>
          <a:p>
            <a:r>
              <a:rPr lang="it-IT" b="1" dirty="0">
                <a:solidFill>
                  <a:schemeClr val="bg1"/>
                </a:solidFill>
              </a:rPr>
              <a:t> </a:t>
            </a:r>
            <a:endParaRPr lang="it-IT" dirty="0">
              <a:solidFill>
                <a:schemeClr val="bg1"/>
              </a:solidFill>
            </a:endParaRPr>
          </a:p>
        </p:txBody>
      </p:sp>
      <p:pic>
        <p:nvPicPr>
          <p:cNvPr id="5" name="Immagine 4"/>
          <p:cNvPicPr>
            <a:picLocks noChangeAspect="1"/>
          </p:cNvPicPr>
          <p:nvPr/>
        </p:nvPicPr>
        <p:blipFill>
          <a:blip r:embed="rId4"/>
          <a:stretch>
            <a:fillRect/>
          </a:stretch>
        </p:blipFill>
        <p:spPr>
          <a:xfrm>
            <a:off x="107504" y="6190634"/>
            <a:ext cx="975483" cy="622742"/>
          </a:xfrm>
          <a:prstGeom prst="rect">
            <a:avLst/>
          </a:prstGeom>
        </p:spPr>
      </p:pic>
      <p:cxnSp>
        <p:nvCxnSpPr>
          <p:cNvPr id="7" name="Connettore 1 6"/>
          <p:cNvCxnSpPr/>
          <p:nvPr/>
        </p:nvCxnSpPr>
        <p:spPr>
          <a:xfrm flipV="1">
            <a:off x="251520" y="6146738"/>
            <a:ext cx="8573881" cy="185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1094895" y="6239022"/>
            <a:ext cx="8357856" cy="553998"/>
          </a:xfrm>
          <a:prstGeom prst="rect">
            <a:avLst/>
          </a:prstGeom>
        </p:spPr>
        <p:txBody>
          <a:bodyPr wrap="square">
            <a:spAutoFit/>
          </a:bodyPr>
          <a:lstStyle/>
          <a:p>
            <a:r>
              <a:rPr lang="it-IT" sz="1000" dirty="0">
                <a:solidFill>
                  <a:schemeClr val="bg2">
                    <a:lumMod val="10000"/>
                  </a:schemeClr>
                </a:solidFill>
                <a:latin typeface="Arial" panose="020B0604020202020204" pitchFamily="34" charset="0"/>
                <a:cs typeface="Arial" panose="020B0604020202020204" pitchFamily="34" charset="0"/>
              </a:rPr>
              <a:t>L’osservatorio sulle eccedenze, sui recuperi e sugli sprechi alimentari. </a:t>
            </a:r>
          </a:p>
          <a:p>
            <a:r>
              <a:rPr lang="it-IT" sz="1000" dirty="0">
                <a:solidFill>
                  <a:schemeClr val="bg2">
                    <a:lumMod val="10000"/>
                  </a:schemeClr>
                </a:solidFill>
                <a:latin typeface="Arial" panose="020B0604020202020204" pitchFamily="34" charset="0"/>
                <a:cs typeface="Arial" panose="020B0604020202020204" pitchFamily="34" charset="0"/>
              </a:rPr>
              <a:t>Ricognizione delle misure in Italia e proposte di sviluppo</a:t>
            </a:r>
          </a:p>
          <a:p>
            <a:r>
              <a:rPr lang="it-IT" sz="1000" dirty="0">
                <a:solidFill>
                  <a:schemeClr val="bg2">
                    <a:lumMod val="10000"/>
                  </a:schemeClr>
                </a:solidFill>
                <a:latin typeface="Arial" panose="020B0604020202020204" pitchFamily="34" charset="0"/>
                <a:cs typeface="Arial" panose="020B0604020202020204" pitchFamily="34" charset="0"/>
              </a:rPr>
              <a:t>Roma, 14 febbraio 2019</a:t>
            </a:r>
          </a:p>
        </p:txBody>
      </p:sp>
      <p:graphicFrame>
        <p:nvGraphicFramePr>
          <p:cNvPr id="2" name="Diagramma 1"/>
          <p:cNvGraphicFramePr/>
          <p:nvPr>
            <p:extLst>
              <p:ext uri="{D42A27DB-BD31-4B8C-83A1-F6EECF244321}">
                <p14:modId xmlns:p14="http://schemas.microsoft.com/office/powerpoint/2010/main" val="2568877804"/>
              </p:ext>
            </p:extLst>
          </p:nvPr>
        </p:nvGraphicFramePr>
        <p:xfrm>
          <a:off x="595244" y="908720"/>
          <a:ext cx="5704947" cy="49375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7152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tente\Documents\Scalvedi\00.-LOGO-CREA-CMY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200785"/>
            <a:ext cx="1085049" cy="59223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403648" y="-1"/>
            <a:ext cx="7740351" cy="667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bg1"/>
                </a:solidFill>
              </a:rPr>
              <a:t>L’indagine primaria Crea- GFK Italia</a:t>
            </a:r>
            <a:endParaRPr lang="it-IT" dirty="0"/>
          </a:p>
        </p:txBody>
      </p:sp>
      <p:pic>
        <p:nvPicPr>
          <p:cNvPr id="5" name="Immagine 4"/>
          <p:cNvPicPr>
            <a:picLocks noChangeAspect="1"/>
          </p:cNvPicPr>
          <p:nvPr/>
        </p:nvPicPr>
        <p:blipFill>
          <a:blip r:embed="rId3"/>
          <a:stretch>
            <a:fillRect/>
          </a:stretch>
        </p:blipFill>
        <p:spPr>
          <a:xfrm>
            <a:off x="107504" y="6190634"/>
            <a:ext cx="975483" cy="622742"/>
          </a:xfrm>
          <a:prstGeom prst="rect">
            <a:avLst/>
          </a:prstGeom>
        </p:spPr>
      </p:pic>
      <p:cxnSp>
        <p:nvCxnSpPr>
          <p:cNvPr id="7" name="Connettore 1 6"/>
          <p:cNvCxnSpPr/>
          <p:nvPr/>
        </p:nvCxnSpPr>
        <p:spPr>
          <a:xfrm flipV="1">
            <a:off x="251520" y="6146738"/>
            <a:ext cx="8573881" cy="185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Rettangolo 8"/>
          <p:cNvSpPr/>
          <p:nvPr/>
        </p:nvSpPr>
        <p:spPr>
          <a:xfrm>
            <a:off x="395536" y="3573016"/>
            <a:ext cx="8285848" cy="830997"/>
          </a:xfrm>
          <a:prstGeom prst="rect">
            <a:avLst/>
          </a:prstGeom>
        </p:spPr>
        <p:txBody>
          <a:bodyPr wrap="square">
            <a:spAutoFit/>
          </a:bodyPr>
          <a:lstStyle/>
          <a:p>
            <a:pPr lvl="0" algn="ctr"/>
            <a:r>
              <a:rPr lang="it-IT" sz="4800" b="1" dirty="0">
                <a:solidFill>
                  <a:srgbClr val="0070C0"/>
                </a:solidFill>
              </a:rPr>
              <a:t>Grazie per l’attenzione</a:t>
            </a:r>
          </a:p>
        </p:txBody>
      </p:sp>
      <p:pic>
        <p:nvPicPr>
          <p:cNvPr id="10" name="Immagine 9"/>
          <p:cNvPicPr>
            <a:picLocks noChangeAspect="1"/>
          </p:cNvPicPr>
          <p:nvPr/>
        </p:nvPicPr>
        <p:blipFill>
          <a:blip r:embed="rId4"/>
          <a:stretch>
            <a:fillRect/>
          </a:stretch>
        </p:blipFill>
        <p:spPr>
          <a:xfrm>
            <a:off x="2195736" y="1058294"/>
            <a:ext cx="4663917" cy="2411691"/>
          </a:xfrm>
          <a:prstGeom prst="rect">
            <a:avLst/>
          </a:prstGeom>
        </p:spPr>
      </p:pic>
    </p:spTree>
    <p:extLst>
      <p:ext uri="{BB962C8B-B14F-4D97-AF65-F5344CB8AC3E}">
        <p14:creationId xmlns:p14="http://schemas.microsoft.com/office/powerpoint/2010/main" val="2475098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tente\Documents\Scalvedi\00.-LOGO-CREA-CMY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200785"/>
            <a:ext cx="1085049" cy="59223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403648" y="-1"/>
            <a:ext cx="7740351" cy="667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bg1"/>
                </a:solidFill>
              </a:rPr>
              <a:t>L’indagine primaria Crea- GFK Italia: i primi risultati</a:t>
            </a:r>
            <a:endParaRPr lang="it-IT" dirty="0"/>
          </a:p>
        </p:txBody>
      </p:sp>
      <p:pic>
        <p:nvPicPr>
          <p:cNvPr id="5" name="Immagine 4"/>
          <p:cNvPicPr>
            <a:picLocks noChangeAspect="1"/>
          </p:cNvPicPr>
          <p:nvPr/>
        </p:nvPicPr>
        <p:blipFill>
          <a:blip r:embed="rId3"/>
          <a:stretch>
            <a:fillRect/>
          </a:stretch>
        </p:blipFill>
        <p:spPr>
          <a:xfrm>
            <a:off x="107504" y="6190634"/>
            <a:ext cx="975483" cy="622742"/>
          </a:xfrm>
          <a:prstGeom prst="rect">
            <a:avLst/>
          </a:prstGeom>
        </p:spPr>
      </p:pic>
      <p:cxnSp>
        <p:nvCxnSpPr>
          <p:cNvPr id="7" name="Connettore 1 6"/>
          <p:cNvCxnSpPr/>
          <p:nvPr/>
        </p:nvCxnSpPr>
        <p:spPr>
          <a:xfrm flipV="1">
            <a:off x="251520" y="6146738"/>
            <a:ext cx="8573881" cy="185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ettangolo 9"/>
          <p:cNvSpPr/>
          <p:nvPr/>
        </p:nvSpPr>
        <p:spPr>
          <a:xfrm>
            <a:off x="274042" y="762725"/>
            <a:ext cx="7920880" cy="523220"/>
          </a:xfrm>
          <a:prstGeom prst="rect">
            <a:avLst/>
          </a:prstGeom>
        </p:spPr>
        <p:txBody>
          <a:bodyPr wrap="square">
            <a:spAutoFit/>
          </a:bodyPr>
          <a:lstStyle/>
          <a:p>
            <a:pPr lvl="0"/>
            <a:r>
              <a:rPr lang="it-IT" sz="2800" b="1" dirty="0">
                <a:solidFill>
                  <a:srgbClr val="0070C0"/>
                </a:solidFill>
              </a:rPr>
              <a:t>La dimensione familiare e i MOA</a:t>
            </a:r>
            <a:endParaRPr lang="it-IT" b="1" dirty="0">
              <a:solidFill>
                <a:srgbClr val="0070C0"/>
              </a:solidFill>
            </a:endParaRPr>
          </a:p>
        </p:txBody>
      </p:sp>
      <p:pic>
        <p:nvPicPr>
          <p:cNvPr id="2" name="Immagine 1"/>
          <p:cNvPicPr>
            <a:picLocks noChangeAspect="1"/>
          </p:cNvPicPr>
          <p:nvPr/>
        </p:nvPicPr>
        <p:blipFill>
          <a:blip r:embed="rId4"/>
          <a:stretch>
            <a:fillRect/>
          </a:stretch>
        </p:blipFill>
        <p:spPr>
          <a:xfrm>
            <a:off x="482694" y="3814954"/>
            <a:ext cx="3749365" cy="2341067"/>
          </a:xfrm>
          <a:prstGeom prst="rect">
            <a:avLst/>
          </a:prstGeom>
        </p:spPr>
      </p:pic>
      <p:pic>
        <p:nvPicPr>
          <p:cNvPr id="6" name="Immagine 5"/>
          <p:cNvPicPr>
            <a:picLocks noChangeAspect="1"/>
          </p:cNvPicPr>
          <p:nvPr/>
        </p:nvPicPr>
        <p:blipFill>
          <a:blip r:embed="rId5"/>
          <a:stretch>
            <a:fillRect/>
          </a:stretch>
        </p:blipFill>
        <p:spPr>
          <a:xfrm>
            <a:off x="4445927" y="1186607"/>
            <a:ext cx="3748995" cy="2506235"/>
          </a:xfrm>
          <a:prstGeom prst="rect">
            <a:avLst/>
          </a:prstGeom>
        </p:spPr>
      </p:pic>
      <p:pic>
        <p:nvPicPr>
          <p:cNvPr id="9" name="Immagine 8"/>
          <p:cNvPicPr>
            <a:picLocks noChangeAspect="1"/>
          </p:cNvPicPr>
          <p:nvPr/>
        </p:nvPicPr>
        <p:blipFill>
          <a:blip r:embed="rId6"/>
          <a:stretch>
            <a:fillRect/>
          </a:stretch>
        </p:blipFill>
        <p:spPr>
          <a:xfrm>
            <a:off x="4476307" y="3784253"/>
            <a:ext cx="3724979" cy="2322777"/>
          </a:xfrm>
          <a:prstGeom prst="rect">
            <a:avLst/>
          </a:prstGeom>
        </p:spPr>
      </p:pic>
      <p:pic>
        <p:nvPicPr>
          <p:cNvPr id="11" name="Immagine 10"/>
          <p:cNvPicPr>
            <a:picLocks noChangeAspect="1"/>
          </p:cNvPicPr>
          <p:nvPr/>
        </p:nvPicPr>
        <p:blipFill>
          <a:blip r:embed="rId7"/>
          <a:stretch>
            <a:fillRect/>
          </a:stretch>
        </p:blipFill>
        <p:spPr>
          <a:xfrm>
            <a:off x="467544" y="1311276"/>
            <a:ext cx="3822087" cy="2381566"/>
          </a:xfrm>
          <a:prstGeom prst="rect">
            <a:avLst/>
          </a:prstGeom>
        </p:spPr>
      </p:pic>
      <p:cxnSp>
        <p:nvCxnSpPr>
          <p:cNvPr id="13" name="Connettore 2 12"/>
          <p:cNvCxnSpPr/>
          <p:nvPr/>
        </p:nvCxnSpPr>
        <p:spPr>
          <a:xfrm flipH="1">
            <a:off x="1763688" y="4509120"/>
            <a:ext cx="216024" cy="36004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flipH="1">
            <a:off x="974975" y="4509120"/>
            <a:ext cx="216024" cy="36004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flipH="1">
            <a:off x="5508104" y="4415373"/>
            <a:ext cx="216024" cy="36004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flipH="1">
            <a:off x="1369331" y="4509120"/>
            <a:ext cx="216024" cy="36004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flipH="1">
            <a:off x="2209160" y="4559750"/>
            <a:ext cx="216024" cy="36004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flipH="1">
            <a:off x="7178731" y="4054789"/>
            <a:ext cx="216024" cy="36004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flipH="1">
            <a:off x="7848364" y="4012147"/>
            <a:ext cx="216024" cy="36004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70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tente\Documents\Scalvedi\00.-LOGO-CREA-CMY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200785"/>
            <a:ext cx="1085049" cy="59223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403648" y="-1"/>
            <a:ext cx="7740351" cy="667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solidFill>
                <a:schemeClr val="bg1"/>
              </a:solidFill>
            </a:endParaRPr>
          </a:p>
          <a:p>
            <a:r>
              <a:rPr lang="it-IT" b="1" dirty="0">
                <a:solidFill>
                  <a:schemeClr val="bg1"/>
                </a:solidFill>
              </a:rPr>
              <a:t>Perché una nuova indagine sullo spreco alimentare domestico?</a:t>
            </a:r>
          </a:p>
          <a:p>
            <a:pPr algn="ctr"/>
            <a:r>
              <a:rPr lang="it-IT" b="1" dirty="0">
                <a:solidFill>
                  <a:schemeClr val="bg1"/>
                </a:solidFill>
              </a:rPr>
              <a:t> </a:t>
            </a:r>
            <a:endParaRPr lang="it-IT" dirty="0">
              <a:solidFill>
                <a:schemeClr val="bg1"/>
              </a:solidFill>
            </a:endParaRPr>
          </a:p>
        </p:txBody>
      </p:sp>
      <p:pic>
        <p:nvPicPr>
          <p:cNvPr id="5" name="Immagine 4"/>
          <p:cNvPicPr>
            <a:picLocks noChangeAspect="1"/>
          </p:cNvPicPr>
          <p:nvPr/>
        </p:nvPicPr>
        <p:blipFill>
          <a:blip r:embed="rId4"/>
          <a:stretch>
            <a:fillRect/>
          </a:stretch>
        </p:blipFill>
        <p:spPr>
          <a:xfrm>
            <a:off x="107504" y="6190634"/>
            <a:ext cx="975483" cy="622742"/>
          </a:xfrm>
          <a:prstGeom prst="rect">
            <a:avLst/>
          </a:prstGeom>
        </p:spPr>
      </p:pic>
      <p:cxnSp>
        <p:nvCxnSpPr>
          <p:cNvPr id="7" name="Connettore 1 6"/>
          <p:cNvCxnSpPr/>
          <p:nvPr/>
        </p:nvCxnSpPr>
        <p:spPr>
          <a:xfrm flipV="1">
            <a:off x="251520" y="6146738"/>
            <a:ext cx="8573881" cy="185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1094895" y="6239022"/>
            <a:ext cx="8357856" cy="553998"/>
          </a:xfrm>
          <a:prstGeom prst="rect">
            <a:avLst/>
          </a:prstGeom>
        </p:spPr>
        <p:txBody>
          <a:bodyPr wrap="square">
            <a:spAutoFit/>
          </a:bodyPr>
          <a:lstStyle/>
          <a:p>
            <a:r>
              <a:rPr lang="it-IT" sz="1000" dirty="0">
                <a:solidFill>
                  <a:schemeClr val="bg2">
                    <a:lumMod val="10000"/>
                  </a:schemeClr>
                </a:solidFill>
                <a:latin typeface="Arial" panose="020B0604020202020204" pitchFamily="34" charset="0"/>
                <a:cs typeface="Arial" panose="020B0604020202020204" pitchFamily="34" charset="0"/>
              </a:rPr>
              <a:t>L’osservatorio sulle eccedenze, sui recuperi e sugli sprechi alimentari. </a:t>
            </a:r>
          </a:p>
          <a:p>
            <a:r>
              <a:rPr lang="it-IT" sz="1000" dirty="0">
                <a:solidFill>
                  <a:schemeClr val="bg2">
                    <a:lumMod val="10000"/>
                  </a:schemeClr>
                </a:solidFill>
                <a:latin typeface="Arial" panose="020B0604020202020204" pitchFamily="34" charset="0"/>
                <a:cs typeface="Arial" panose="020B0604020202020204" pitchFamily="34" charset="0"/>
              </a:rPr>
              <a:t>Ricognizione delle misure in Italia e proposte di sviluppo</a:t>
            </a:r>
          </a:p>
          <a:p>
            <a:r>
              <a:rPr lang="it-IT" sz="1000" dirty="0">
                <a:solidFill>
                  <a:schemeClr val="bg2">
                    <a:lumMod val="10000"/>
                  </a:schemeClr>
                </a:solidFill>
                <a:latin typeface="Arial" panose="020B0604020202020204" pitchFamily="34" charset="0"/>
                <a:cs typeface="Arial" panose="020B0604020202020204" pitchFamily="34" charset="0"/>
              </a:rPr>
              <a:t>Roma, 14 febbraio 2019</a:t>
            </a:r>
          </a:p>
        </p:txBody>
      </p:sp>
      <p:sp>
        <p:nvSpPr>
          <p:cNvPr id="10" name="Rettangolo 9"/>
          <p:cNvSpPr/>
          <p:nvPr/>
        </p:nvSpPr>
        <p:spPr>
          <a:xfrm>
            <a:off x="179512" y="880103"/>
            <a:ext cx="8424936" cy="954107"/>
          </a:xfrm>
          <a:prstGeom prst="rect">
            <a:avLst/>
          </a:prstGeom>
        </p:spPr>
        <p:txBody>
          <a:bodyPr wrap="square">
            <a:spAutoFit/>
          </a:bodyPr>
          <a:lstStyle/>
          <a:p>
            <a:r>
              <a:rPr lang="it-IT" sz="2800" b="1" dirty="0">
                <a:solidFill>
                  <a:srgbClr val="0070C0"/>
                </a:solidFill>
              </a:rPr>
              <a:t>Occorre una visione sistemica delle cause determinanti e dell’entità dello spreco domestico</a:t>
            </a:r>
          </a:p>
        </p:txBody>
      </p:sp>
      <p:grpSp>
        <p:nvGrpSpPr>
          <p:cNvPr id="24" name="Gruppo 23"/>
          <p:cNvGrpSpPr/>
          <p:nvPr/>
        </p:nvGrpSpPr>
        <p:grpSpPr>
          <a:xfrm>
            <a:off x="4341904" y="2157716"/>
            <a:ext cx="3780420" cy="3627564"/>
            <a:chOff x="4341904" y="2157716"/>
            <a:chExt cx="3780420" cy="3627564"/>
          </a:xfrm>
        </p:grpSpPr>
        <p:sp>
          <p:nvSpPr>
            <p:cNvPr id="8" name="Rettangolo arrotondato 7"/>
            <p:cNvSpPr/>
            <p:nvPr/>
          </p:nvSpPr>
          <p:spPr>
            <a:xfrm>
              <a:off x="5004048" y="4798534"/>
              <a:ext cx="1170074" cy="576064"/>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Causa  n</a:t>
              </a:r>
            </a:p>
          </p:txBody>
        </p:sp>
        <p:sp>
          <p:nvSpPr>
            <p:cNvPr id="15" name="Rettangolo arrotondato 14"/>
            <p:cNvSpPr/>
            <p:nvPr/>
          </p:nvSpPr>
          <p:spPr>
            <a:xfrm>
              <a:off x="4788024" y="3594029"/>
              <a:ext cx="1008112" cy="576064"/>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Causa 2</a:t>
              </a:r>
            </a:p>
          </p:txBody>
        </p:sp>
        <p:sp>
          <p:nvSpPr>
            <p:cNvPr id="16" name="Rettangolo arrotondato 15"/>
            <p:cNvSpPr/>
            <p:nvPr/>
          </p:nvSpPr>
          <p:spPr>
            <a:xfrm>
              <a:off x="5168339" y="2498644"/>
              <a:ext cx="1008112" cy="576064"/>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Causa 1</a:t>
              </a:r>
            </a:p>
          </p:txBody>
        </p:sp>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69722" y="3171278"/>
              <a:ext cx="1210614" cy="123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reccia a destra 8"/>
            <p:cNvSpPr/>
            <p:nvPr/>
          </p:nvSpPr>
          <p:spPr>
            <a:xfrm rot="2524478">
              <a:off x="6192181" y="3212283"/>
              <a:ext cx="504056" cy="24296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a destra 18"/>
            <p:cNvSpPr/>
            <p:nvPr/>
          </p:nvSpPr>
          <p:spPr>
            <a:xfrm>
              <a:off x="5923703" y="3728537"/>
              <a:ext cx="504056" cy="24296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reccia a destra 19"/>
            <p:cNvSpPr/>
            <p:nvPr/>
          </p:nvSpPr>
          <p:spPr>
            <a:xfrm rot="18900000">
              <a:off x="6258530" y="4656784"/>
              <a:ext cx="504056" cy="28350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 name="Connettore 1 11"/>
            <p:cNvCxnSpPr/>
            <p:nvPr/>
          </p:nvCxnSpPr>
          <p:spPr>
            <a:xfrm>
              <a:off x="5364088" y="4251567"/>
              <a:ext cx="83310" cy="505438"/>
            </a:xfrm>
            <a:prstGeom prst="line">
              <a:avLst/>
            </a:prstGeom>
            <a:ln w="6350" cmpd="sng">
              <a:prstDash val="sysDash"/>
            </a:ln>
          </p:spPr>
          <p:style>
            <a:lnRef idx="1">
              <a:schemeClr val="accent1"/>
            </a:lnRef>
            <a:fillRef idx="0">
              <a:schemeClr val="accent1"/>
            </a:fillRef>
            <a:effectRef idx="0">
              <a:schemeClr val="accent1"/>
            </a:effectRef>
            <a:fontRef idx="minor">
              <a:schemeClr val="tx1"/>
            </a:fontRef>
          </p:style>
        </p:cxnSp>
        <p:sp>
          <p:nvSpPr>
            <p:cNvPr id="23" name="Ovale 22"/>
            <p:cNvSpPr/>
            <p:nvPr/>
          </p:nvSpPr>
          <p:spPr>
            <a:xfrm>
              <a:off x="4341904" y="2157716"/>
              <a:ext cx="3780420" cy="36275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36" y="2772522"/>
            <a:ext cx="1693584" cy="1693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77946" y="4391586"/>
            <a:ext cx="1745085" cy="1745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94478" y="3295066"/>
            <a:ext cx="1512020" cy="1545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CasellaDiTesto 24"/>
          <p:cNvSpPr txBox="1"/>
          <p:nvPr/>
        </p:nvSpPr>
        <p:spPr>
          <a:xfrm>
            <a:off x="3000234" y="4959099"/>
            <a:ext cx="412527" cy="830997"/>
          </a:xfrm>
          <a:prstGeom prst="rect">
            <a:avLst/>
          </a:prstGeom>
          <a:noFill/>
        </p:spPr>
        <p:txBody>
          <a:bodyPr wrap="square" rtlCol="0">
            <a:spAutoFit/>
          </a:bodyPr>
          <a:lstStyle/>
          <a:p>
            <a:r>
              <a:rPr lang="it-IT" sz="4800"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9997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par>
                                <p:cTn id="8" presetID="10" presetClass="entr" presetSubtype="0" fill="hold"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fade">
                                      <p:cBhvr>
                                        <p:cTn id="10" dur="500"/>
                                        <p:tgtEl>
                                          <p:spTgt spid="2053"/>
                                        </p:tgtEl>
                                      </p:cBhvr>
                                    </p:animEffec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tente\Documents\Scalvedi\00.-LOGO-CREA-CMY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200785"/>
            <a:ext cx="1085049" cy="59223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403648" y="-1"/>
            <a:ext cx="7740351" cy="667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solidFill>
                <a:schemeClr val="bg1"/>
              </a:solidFill>
            </a:endParaRPr>
          </a:p>
          <a:p>
            <a:r>
              <a:rPr lang="it-IT" b="1" dirty="0">
                <a:solidFill>
                  <a:schemeClr val="bg1"/>
                </a:solidFill>
              </a:rPr>
              <a:t>Perché una nuova indagine sullo spreco alimentare domestico?</a:t>
            </a:r>
          </a:p>
          <a:p>
            <a:pPr algn="ctr"/>
            <a:r>
              <a:rPr lang="it-IT" b="1" dirty="0">
                <a:solidFill>
                  <a:schemeClr val="bg1"/>
                </a:solidFill>
              </a:rPr>
              <a:t> </a:t>
            </a:r>
            <a:endParaRPr lang="it-IT" dirty="0">
              <a:solidFill>
                <a:schemeClr val="bg1"/>
              </a:solidFill>
            </a:endParaRPr>
          </a:p>
        </p:txBody>
      </p:sp>
      <p:pic>
        <p:nvPicPr>
          <p:cNvPr id="5" name="Immagine 4"/>
          <p:cNvPicPr>
            <a:picLocks noChangeAspect="1"/>
          </p:cNvPicPr>
          <p:nvPr/>
        </p:nvPicPr>
        <p:blipFill>
          <a:blip r:embed="rId4"/>
          <a:stretch>
            <a:fillRect/>
          </a:stretch>
        </p:blipFill>
        <p:spPr>
          <a:xfrm>
            <a:off x="107504" y="6190634"/>
            <a:ext cx="975483" cy="622742"/>
          </a:xfrm>
          <a:prstGeom prst="rect">
            <a:avLst/>
          </a:prstGeom>
        </p:spPr>
      </p:pic>
      <p:cxnSp>
        <p:nvCxnSpPr>
          <p:cNvPr id="7" name="Connettore 1 6"/>
          <p:cNvCxnSpPr/>
          <p:nvPr/>
        </p:nvCxnSpPr>
        <p:spPr>
          <a:xfrm flipV="1">
            <a:off x="251520" y="6146738"/>
            <a:ext cx="8573881" cy="185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1094895" y="6239022"/>
            <a:ext cx="8357856" cy="553998"/>
          </a:xfrm>
          <a:prstGeom prst="rect">
            <a:avLst/>
          </a:prstGeom>
        </p:spPr>
        <p:txBody>
          <a:bodyPr wrap="square">
            <a:spAutoFit/>
          </a:bodyPr>
          <a:lstStyle/>
          <a:p>
            <a:r>
              <a:rPr lang="it-IT" sz="1000" dirty="0">
                <a:solidFill>
                  <a:schemeClr val="bg2">
                    <a:lumMod val="10000"/>
                  </a:schemeClr>
                </a:solidFill>
                <a:latin typeface="Arial" panose="020B0604020202020204" pitchFamily="34" charset="0"/>
                <a:cs typeface="Arial" panose="020B0604020202020204" pitchFamily="34" charset="0"/>
              </a:rPr>
              <a:t>L’osservatorio sulle eccedenze, sui recuperi e sugli sprechi alimentari. </a:t>
            </a:r>
          </a:p>
          <a:p>
            <a:r>
              <a:rPr lang="it-IT" sz="1000" dirty="0">
                <a:solidFill>
                  <a:schemeClr val="bg2">
                    <a:lumMod val="10000"/>
                  </a:schemeClr>
                </a:solidFill>
                <a:latin typeface="Arial" panose="020B0604020202020204" pitchFamily="34" charset="0"/>
                <a:cs typeface="Arial" panose="020B0604020202020204" pitchFamily="34" charset="0"/>
              </a:rPr>
              <a:t>Ricognizione delle misure in Italia e proposte di sviluppo</a:t>
            </a:r>
          </a:p>
          <a:p>
            <a:r>
              <a:rPr lang="it-IT" sz="1000" dirty="0">
                <a:solidFill>
                  <a:schemeClr val="bg2">
                    <a:lumMod val="10000"/>
                  </a:schemeClr>
                </a:solidFill>
                <a:latin typeface="Arial" panose="020B0604020202020204" pitchFamily="34" charset="0"/>
                <a:cs typeface="Arial" panose="020B0604020202020204" pitchFamily="34" charset="0"/>
              </a:rPr>
              <a:t>Roma, 14 febbraio 2019</a:t>
            </a:r>
          </a:p>
        </p:txBody>
      </p:sp>
      <p:sp>
        <p:nvSpPr>
          <p:cNvPr id="10" name="Rettangolo 9"/>
          <p:cNvSpPr/>
          <p:nvPr/>
        </p:nvSpPr>
        <p:spPr>
          <a:xfrm>
            <a:off x="179512" y="880103"/>
            <a:ext cx="8424936" cy="2739211"/>
          </a:xfrm>
          <a:prstGeom prst="rect">
            <a:avLst/>
          </a:prstGeom>
        </p:spPr>
        <p:txBody>
          <a:bodyPr wrap="square">
            <a:spAutoFit/>
          </a:bodyPr>
          <a:lstStyle/>
          <a:p>
            <a:r>
              <a:rPr lang="it-IT" sz="2800" b="1" dirty="0">
                <a:solidFill>
                  <a:srgbClr val="0070C0"/>
                </a:solidFill>
              </a:rPr>
              <a:t>La produzione di dati armonizzati in Europa consente il confronto internazionale con altri contesti socio-economici</a:t>
            </a:r>
          </a:p>
          <a:p>
            <a:endParaRPr lang="it-IT" dirty="0"/>
          </a:p>
          <a:p>
            <a:endParaRPr lang="it-IT" sz="1600" b="1" dirty="0">
              <a:solidFill>
                <a:srgbClr val="0070C0"/>
              </a:solidFill>
            </a:endParaRPr>
          </a:p>
          <a:p>
            <a:endParaRPr lang="it-IT" b="1" dirty="0">
              <a:solidFill>
                <a:srgbClr val="0070C0"/>
              </a:solidFill>
            </a:endParaRPr>
          </a:p>
          <a:p>
            <a:endParaRPr lang="it-IT" b="1" dirty="0">
              <a:solidFill>
                <a:srgbClr val="0070C0"/>
              </a:solidFill>
            </a:endParaRPr>
          </a:p>
          <a:p>
            <a:endParaRPr lang="it-IT" dirty="0"/>
          </a:p>
        </p:txBody>
      </p:sp>
      <p:pic>
        <p:nvPicPr>
          <p:cNvPr id="307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3533"/>
          <a:stretch/>
        </p:blipFill>
        <p:spPr bwMode="auto">
          <a:xfrm>
            <a:off x="2699792" y="1997659"/>
            <a:ext cx="4320480" cy="3934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7114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tente\Documents\Scalvedi\00.-LOGO-CREA-CMY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200785"/>
            <a:ext cx="1085049" cy="59223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403648" y="-1"/>
            <a:ext cx="7740351" cy="667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solidFill>
                <a:schemeClr val="bg1"/>
              </a:solidFill>
            </a:endParaRPr>
          </a:p>
          <a:p>
            <a:r>
              <a:rPr lang="it-IT" b="1" dirty="0">
                <a:solidFill>
                  <a:schemeClr val="bg1"/>
                </a:solidFill>
              </a:rPr>
              <a:t>Perché una nuova indagine sullo spreco alimentare domestico?</a:t>
            </a:r>
          </a:p>
          <a:p>
            <a:pPr algn="ctr"/>
            <a:r>
              <a:rPr lang="it-IT" b="1" dirty="0">
                <a:solidFill>
                  <a:schemeClr val="bg1"/>
                </a:solidFill>
              </a:rPr>
              <a:t> </a:t>
            </a:r>
            <a:endParaRPr lang="it-IT" dirty="0">
              <a:solidFill>
                <a:schemeClr val="bg1"/>
              </a:solidFill>
            </a:endParaRPr>
          </a:p>
        </p:txBody>
      </p:sp>
      <p:pic>
        <p:nvPicPr>
          <p:cNvPr id="5" name="Immagine 4"/>
          <p:cNvPicPr>
            <a:picLocks noChangeAspect="1"/>
          </p:cNvPicPr>
          <p:nvPr/>
        </p:nvPicPr>
        <p:blipFill>
          <a:blip r:embed="rId4"/>
          <a:stretch>
            <a:fillRect/>
          </a:stretch>
        </p:blipFill>
        <p:spPr>
          <a:xfrm>
            <a:off x="107504" y="6190634"/>
            <a:ext cx="975483" cy="622742"/>
          </a:xfrm>
          <a:prstGeom prst="rect">
            <a:avLst/>
          </a:prstGeom>
        </p:spPr>
      </p:pic>
      <p:cxnSp>
        <p:nvCxnSpPr>
          <p:cNvPr id="7" name="Connettore 1 6"/>
          <p:cNvCxnSpPr/>
          <p:nvPr/>
        </p:nvCxnSpPr>
        <p:spPr>
          <a:xfrm flipV="1">
            <a:off x="251520" y="6146738"/>
            <a:ext cx="8573881" cy="185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1094895" y="6239022"/>
            <a:ext cx="8357856" cy="553998"/>
          </a:xfrm>
          <a:prstGeom prst="rect">
            <a:avLst/>
          </a:prstGeom>
        </p:spPr>
        <p:txBody>
          <a:bodyPr wrap="square">
            <a:spAutoFit/>
          </a:bodyPr>
          <a:lstStyle/>
          <a:p>
            <a:r>
              <a:rPr lang="it-IT" sz="1000" dirty="0">
                <a:solidFill>
                  <a:schemeClr val="bg2">
                    <a:lumMod val="10000"/>
                  </a:schemeClr>
                </a:solidFill>
                <a:latin typeface="Arial" panose="020B0604020202020204" pitchFamily="34" charset="0"/>
                <a:cs typeface="Arial" panose="020B0604020202020204" pitchFamily="34" charset="0"/>
              </a:rPr>
              <a:t>L’osservatorio sulle eccedenze, sui recuperi e sugli sprechi alimentari. </a:t>
            </a:r>
          </a:p>
          <a:p>
            <a:r>
              <a:rPr lang="it-IT" sz="1000" dirty="0">
                <a:solidFill>
                  <a:schemeClr val="bg2">
                    <a:lumMod val="10000"/>
                  </a:schemeClr>
                </a:solidFill>
                <a:latin typeface="Arial" panose="020B0604020202020204" pitchFamily="34" charset="0"/>
                <a:cs typeface="Arial" panose="020B0604020202020204" pitchFamily="34" charset="0"/>
              </a:rPr>
              <a:t>Ricognizione delle misure in Italia e proposte di sviluppo</a:t>
            </a:r>
          </a:p>
          <a:p>
            <a:r>
              <a:rPr lang="it-IT" sz="1000" dirty="0">
                <a:solidFill>
                  <a:schemeClr val="bg2">
                    <a:lumMod val="10000"/>
                  </a:schemeClr>
                </a:solidFill>
                <a:latin typeface="Arial" panose="020B0604020202020204" pitchFamily="34" charset="0"/>
                <a:cs typeface="Arial" panose="020B0604020202020204" pitchFamily="34" charset="0"/>
              </a:rPr>
              <a:t>Roma, 14 febbraio 2019</a:t>
            </a:r>
          </a:p>
        </p:txBody>
      </p:sp>
      <p:sp>
        <p:nvSpPr>
          <p:cNvPr id="10" name="Rettangolo 9"/>
          <p:cNvSpPr/>
          <p:nvPr/>
        </p:nvSpPr>
        <p:spPr>
          <a:xfrm>
            <a:off x="179512" y="880103"/>
            <a:ext cx="8424936" cy="954107"/>
          </a:xfrm>
          <a:prstGeom prst="rect">
            <a:avLst/>
          </a:prstGeom>
        </p:spPr>
        <p:txBody>
          <a:bodyPr wrap="square">
            <a:spAutoFit/>
          </a:bodyPr>
          <a:lstStyle/>
          <a:p>
            <a:r>
              <a:rPr lang="it-IT" sz="2800" b="1" dirty="0">
                <a:solidFill>
                  <a:srgbClr val="0070C0"/>
                </a:solidFill>
              </a:rPr>
              <a:t>Trovare uno strumento di indagine </a:t>
            </a:r>
            <a:r>
              <a:rPr lang="it-IT" sz="2800" b="1" dirty="0">
                <a:solidFill>
                  <a:srgbClr val="FF0000"/>
                </a:solidFill>
              </a:rPr>
              <a:t>affidabile</a:t>
            </a:r>
            <a:r>
              <a:rPr lang="it-IT" sz="2800" b="1" dirty="0">
                <a:solidFill>
                  <a:srgbClr val="0070C0"/>
                </a:solidFill>
              </a:rPr>
              <a:t> ma </a:t>
            </a:r>
            <a:r>
              <a:rPr lang="it-IT" sz="2800" b="1" dirty="0">
                <a:solidFill>
                  <a:srgbClr val="FF0000"/>
                </a:solidFill>
              </a:rPr>
              <a:t>facile da utilizzare</a:t>
            </a:r>
            <a:r>
              <a:rPr lang="it-IT" sz="2800" b="1" dirty="0">
                <a:solidFill>
                  <a:srgbClr val="0070C0"/>
                </a:solidFill>
              </a:rPr>
              <a:t> per il monitoraggio</a:t>
            </a: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3" y="2276872"/>
            <a:ext cx="5960713"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1231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tente\Documents\Scalvedi\00.-LOGO-CREA-CMY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6190345"/>
            <a:ext cx="1085049" cy="59223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403648" y="-1"/>
            <a:ext cx="7740351" cy="667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bg1"/>
                </a:solidFill>
              </a:rPr>
              <a:t>L’indagine primaria Crea- GFK Italia: la metodologia del Progetto </a:t>
            </a:r>
            <a:r>
              <a:rPr lang="it-IT" b="1" dirty="0" err="1">
                <a:solidFill>
                  <a:schemeClr val="bg1"/>
                </a:solidFill>
              </a:rPr>
              <a:t>Refresh</a:t>
            </a:r>
            <a:endParaRPr lang="it-IT" dirty="0"/>
          </a:p>
        </p:txBody>
      </p:sp>
      <p:pic>
        <p:nvPicPr>
          <p:cNvPr id="5" name="Immagine 4"/>
          <p:cNvPicPr>
            <a:picLocks noChangeAspect="1"/>
          </p:cNvPicPr>
          <p:nvPr/>
        </p:nvPicPr>
        <p:blipFill>
          <a:blip r:embed="rId3"/>
          <a:stretch>
            <a:fillRect/>
          </a:stretch>
        </p:blipFill>
        <p:spPr>
          <a:xfrm>
            <a:off x="107504" y="6190634"/>
            <a:ext cx="975483" cy="622742"/>
          </a:xfrm>
          <a:prstGeom prst="rect">
            <a:avLst/>
          </a:prstGeom>
        </p:spPr>
      </p:pic>
      <p:cxnSp>
        <p:nvCxnSpPr>
          <p:cNvPr id="7" name="Connettore 1 6"/>
          <p:cNvCxnSpPr/>
          <p:nvPr/>
        </p:nvCxnSpPr>
        <p:spPr>
          <a:xfrm flipV="1">
            <a:off x="251520" y="6146738"/>
            <a:ext cx="8573881" cy="185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718028" y="2165989"/>
            <a:ext cx="8177262" cy="1631216"/>
          </a:xfrm>
          <a:prstGeom prst="rect">
            <a:avLst/>
          </a:prstGeom>
        </p:spPr>
        <p:txBody>
          <a:bodyPr wrap="square">
            <a:spAutoFit/>
          </a:bodyPr>
          <a:lstStyle/>
          <a:p>
            <a:r>
              <a:rPr lang="it-IT" sz="2800" b="1" dirty="0">
                <a:solidFill>
                  <a:srgbClr val="0070C0"/>
                </a:solidFill>
              </a:rPr>
              <a:t>Obiettivo dell’indagine </a:t>
            </a:r>
          </a:p>
          <a:p>
            <a:endParaRPr lang="it-IT" dirty="0"/>
          </a:p>
          <a:p>
            <a:r>
              <a:rPr lang="it-IT" dirty="0"/>
              <a:t> Quantificare i fenomeni per la comprensione di tre aspetti chiave:</a:t>
            </a:r>
          </a:p>
          <a:p>
            <a:endParaRPr lang="it-IT" dirty="0"/>
          </a:p>
          <a:p>
            <a:pPr marL="285750" lvl="0" indent="-285750">
              <a:buFont typeface="Arial" panose="020B0604020202020204" pitchFamily="34" charset="0"/>
              <a:buChar char="•"/>
            </a:pPr>
            <a:endParaRPr lang="it-IT" dirty="0"/>
          </a:p>
        </p:txBody>
      </p:sp>
      <p:sp>
        <p:nvSpPr>
          <p:cNvPr id="2" name="Rettangolo arrotondato 1"/>
          <p:cNvSpPr/>
          <p:nvPr/>
        </p:nvSpPr>
        <p:spPr>
          <a:xfrm>
            <a:off x="1113686" y="3436498"/>
            <a:ext cx="6408712" cy="5760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t>    lo spreco alimentare che si realizza all’interno delle famiglie        </a:t>
            </a:r>
          </a:p>
        </p:txBody>
      </p:sp>
      <p:sp>
        <p:nvSpPr>
          <p:cNvPr id="8" name="Ovale 7"/>
          <p:cNvSpPr/>
          <p:nvPr/>
        </p:nvSpPr>
        <p:spPr>
          <a:xfrm>
            <a:off x="736247" y="3436498"/>
            <a:ext cx="576064" cy="57606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1</a:t>
            </a:r>
          </a:p>
        </p:txBody>
      </p:sp>
      <p:sp>
        <p:nvSpPr>
          <p:cNvPr id="11" name="Rettangolo arrotondato 10"/>
          <p:cNvSpPr/>
          <p:nvPr/>
        </p:nvSpPr>
        <p:spPr>
          <a:xfrm>
            <a:off x="1113686" y="4063871"/>
            <a:ext cx="6408712" cy="5760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it-IT" dirty="0"/>
              <a:t>l’attuazione delle pratiche di prevenzione </a:t>
            </a:r>
          </a:p>
        </p:txBody>
      </p:sp>
      <p:sp>
        <p:nvSpPr>
          <p:cNvPr id="12" name="Ovale 11"/>
          <p:cNvSpPr/>
          <p:nvPr/>
        </p:nvSpPr>
        <p:spPr>
          <a:xfrm>
            <a:off x="736247" y="4063871"/>
            <a:ext cx="576064" cy="57606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2</a:t>
            </a:r>
          </a:p>
        </p:txBody>
      </p:sp>
      <p:sp>
        <p:nvSpPr>
          <p:cNvPr id="16" name="Rettangolo arrotondato 15"/>
          <p:cNvSpPr/>
          <p:nvPr/>
        </p:nvSpPr>
        <p:spPr>
          <a:xfrm>
            <a:off x="1139794" y="4732642"/>
            <a:ext cx="6408712" cy="5760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t-IT" dirty="0"/>
              <a:t>   le motivazioni, le capacità e le opportunità per evitare di                                  generare spreco alimentare in casa</a:t>
            </a:r>
          </a:p>
        </p:txBody>
      </p:sp>
      <p:sp>
        <p:nvSpPr>
          <p:cNvPr id="17" name="Ovale 16"/>
          <p:cNvSpPr/>
          <p:nvPr/>
        </p:nvSpPr>
        <p:spPr>
          <a:xfrm>
            <a:off x="762355" y="4732642"/>
            <a:ext cx="576064" cy="57606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3</a:t>
            </a:r>
          </a:p>
        </p:txBody>
      </p:sp>
      <p:pic>
        <p:nvPicPr>
          <p:cNvPr id="9" name="Immagine 8"/>
          <p:cNvPicPr>
            <a:picLocks noChangeAspect="1"/>
          </p:cNvPicPr>
          <p:nvPr/>
        </p:nvPicPr>
        <p:blipFill>
          <a:blip r:embed="rId4"/>
          <a:stretch>
            <a:fillRect/>
          </a:stretch>
        </p:blipFill>
        <p:spPr>
          <a:xfrm>
            <a:off x="1403648" y="737771"/>
            <a:ext cx="2314575" cy="1219200"/>
          </a:xfrm>
          <a:prstGeom prst="rect">
            <a:avLst/>
          </a:prstGeom>
        </p:spPr>
      </p:pic>
      <p:sp>
        <p:nvSpPr>
          <p:cNvPr id="10" name="Rettangolo 9"/>
          <p:cNvSpPr/>
          <p:nvPr/>
        </p:nvSpPr>
        <p:spPr>
          <a:xfrm>
            <a:off x="3923928" y="1081254"/>
            <a:ext cx="3736729" cy="584775"/>
          </a:xfrm>
          <a:prstGeom prst="rect">
            <a:avLst/>
          </a:prstGeom>
        </p:spPr>
        <p:txBody>
          <a:bodyPr wrap="none">
            <a:spAutoFit/>
          </a:bodyPr>
          <a:lstStyle/>
          <a:p>
            <a:r>
              <a:rPr lang="it-IT" sz="3200" dirty="0">
                <a:solidFill>
                  <a:srgbClr val="92D050"/>
                </a:solidFill>
                <a:latin typeface="Arial" panose="020B0604020202020204" pitchFamily="34" charset="0"/>
                <a:cs typeface="Arial" panose="020B0604020202020204" pitchFamily="34" charset="0"/>
              </a:rPr>
              <a:t>www.eu-refresh.org</a:t>
            </a:r>
          </a:p>
        </p:txBody>
      </p:sp>
    </p:spTree>
    <p:extLst>
      <p:ext uri="{BB962C8B-B14F-4D97-AF65-F5344CB8AC3E}">
        <p14:creationId xmlns:p14="http://schemas.microsoft.com/office/powerpoint/2010/main" val="213982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1" grpId="0" animBg="1"/>
      <p:bldP spid="12"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tente\Documents\Scalvedi\00.-LOGO-CREA-CMY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200785"/>
            <a:ext cx="1085049" cy="59223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403648" y="-1"/>
            <a:ext cx="7740351" cy="667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bg1"/>
                </a:solidFill>
              </a:rPr>
              <a:t>L’indagine primaria Crea- GFK Italia: la metodologia del Progetto </a:t>
            </a:r>
            <a:r>
              <a:rPr lang="it-IT" b="1" dirty="0" err="1">
                <a:solidFill>
                  <a:schemeClr val="bg1"/>
                </a:solidFill>
              </a:rPr>
              <a:t>Refresh</a:t>
            </a:r>
            <a:endParaRPr lang="it-IT" dirty="0"/>
          </a:p>
        </p:txBody>
      </p:sp>
      <p:pic>
        <p:nvPicPr>
          <p:cNvPr id="5" name="Immagine 4"/>
          <p:cNvPicPr>
            <a:picLocks noChangeAspect="1"/>
          </p:cNvPicPr>
          <p:nvPr/>
        </p:nvPicPr>
        <p:blipFill>
          <a:blip r:embed="rId3"/>
          <a:stretch>
            <a:fillRect/>
          </a:stretch>
        </p:blipFill>
        <p:spPr>
          <a:xfrm>
            <a:off x="107504" y="6190634"/>
            <a:ext cx="975483" cy="622742"/>
          </a:xfrm>
          <a:prstGeom prst="rect">
            <a:avLst/>
          </a:prstGeom>
        </p:spPr>
      </p:pic>
      <p:cxnSp>
        <p:nvCxnSpPr>
          <p:cNvPr id="7" name="Connettore 1 6"/>
          <p:cNvCxnSpPr/>
          <p:nvPr/>
        </p:nvCxnSpPr>
        <p:spPr>
          <a:xfrm flipV="1">
            <a:off x="251520" y="6146738"/>
            <a:ext cx="8573881" cy="185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Immagine 1"/>
          <p:cNvPicPr>
            <a:picLocks noChangeAspect="1"/>
          </p:cNvPicPr>
          <p:nvPr/>
        </p:nvPicPr>
        <p:blipFill>
          <a:blip r:embed="rId4"/>
          <a:stretch>
            <a:fillRect/>
          </a:stretch>
        </p:blipFill>
        <p:spPr>
          <a:xfrm>
            <a:off x="878618" y="1896266"/>
            <a:ext cx="7319684" cy="3670586"/>
          </a:xfrm>
          <a:prstGeom prst="rect">
            <a:avLst/>
          </a:prstGeom>
        </p:spPr>
      </p:pic>
      <p:sp>
        <p:nvSpPr>
          <p:cNvPr id="8" name="Rettangolo 7"/>
          <p:cNvSpPr/>
          <p:nvPr/>
        </p:nvSpPr>
        <p:spPr>
          <a:xfrm>
            <a:off x="395536" y="818490"/>
            <a:ext cx="8285848" cy="800219"/>
          </a:xfrm>
          <a:prstGeom prst="rect">
            <a:avLst/>
          </a:prstGeom>
        </p:spPr>
        <p:txBody>
          <a:bodyPr wrap="square">
            <a:spAutoFit/>
          </a:bodyPr>
          <a:lstStyle/>
          <a:p>
            <a:pPr lvl="0"/>
            <a:r>
              <a:rPr lang="it-IT" sz="2800" b="1" dirty="0">
                <a:solidFill>
                  <a:srgbClr val="0070C0"/>
                </a:solidFill>
              </a:rPr>
              <a:t>Modello teorico </a:t>
            </a:r>
          </a:p>
          <a:p>
            <a:pPr lvl="0"/>
            <a:r>
              <a:rPr lang="it-IT" dirty="0"/>
              <a:t>valido nei paesi europei di test Olanda, Ungheria, Germania e Spagna. </a:t>
            </a:r>
          </a:p>
        </p:txBody>
      </p:sp>
      <p:sp>
        <p:nvSpPr>
          <p:cNvPr id="9" name="Rettangolo 8"/>
          <p:cNvSpPr/>
          <p:nvPr/>
        </p:nvSpPr>
        <p:spPr>
          <a:xfrm>
            <a:off x="105730" y="5844409"/>
            <a:ext cx="5258358" cy="276999"/>
          </a:xfrm>
          <a:prstGeom prst="rect">
            <a:avLst/>
          </a:prstGeom>
        </p:spPr>
        <p:txBody>
          <a:bodyPr wrap="square">
            <a:spAutoFit/>
          </a:bodyPr>
          <a:lstStyle/>
          <a:p>
            <a:pPr lvl="0"/>
            <a:r>
              <a:rPr lang="it-IT" sz="1200" i="1" dirty="0"/>
              <a:t>Fonte: </a:t>
            </a:r>
            <a:r>
              <a:rPr lang="it-IT" sz="1200" i="1" dirty="0" err="1"/>
              <a:t>Quantified</a:t>
            </a:r>
            <a:r>
              <a:rPr lang="it-IT" sz="1200" i="1" dirty="0"/>
              <a:t> consumer </a:t>
            </a:r>
            <a:r>
              <a:rPr lang="it-IT" sz="1200" i="1" dirty="0" err="1"/>
              <a:t>insights</a:t>
            </a:r>
            <a:r>
              <a:rPr lang="it-IT" sz="1200" i="1" dirty="0"/>
              <a:t> on </a:t>
            </a:r>
            <a:r>
              <a:rPr lang="it-IT" sz="1200" i="1" dirty="0" err="1"/>
              <a:t>food</a:t>
            </a:r>
            <a:r>
              <a:rPr lang="it-IT" sz="1200" i="1" dirty="0"/>
              <a:t> </a:t>
            </a:r>
            <a:r>
              <a:rPr lang="it-IT" sz="1200" i="1" dirty="0" err="1"/>
              <a:t>waste</a:t>
            </a:r>
            <a:r>
              <a:rPr lang="it-IT" sz="1200" i="1" dirty="0"/>
              <a:t>,</a:t>
            </a:r>
            <a:r>
              <a:rPr lang="it-IT" sz="1200" dirty="0"/>
              <a:t> (Van </a:t>
            </a:r>
            <a:r>
              <a:rPr lang="it-IT" sz="1200" dirty="0" err="1"/>
              <a:t>Geffen</a:t>
            </a:r>
            <a:r>
              <a:rPr lang="it-IT" sz="1200" dirty="0"/>
              <a:t>  et al.2017) </a:t>
            </a:r>
          </a:p>
        </p:txBody>
      </p:sp>
    </p:spTree>
    <p:extLst>
      <p:ext uri="{BB962C8B-B14F-4D97-AF65-F5344CB8AC3E}">
        <p14:creationId xmlns:p14="http://schemas.microsoft.com/office/powerpoint/2010/main" val="2503881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tente\Documents\Scalvedi\00.-LOGO-CREA-CMY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200785"/>
            <a:ext cx="1085049" cy="59223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403648" y="-1"/>
            <a:ext cx="7740351" cy="667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bg1"/>
                </a:solidFill>
              </a:rPr>
              <a:t>L’indagine primaria Crea- GFK Italia: la metodologia del Progetto </a:t>
            </a:r>
            <a:r>
              <a:rPr lang="it-IT" b="1" dirty="0" err="1">
                <a:solidFill>
                  <a:schemeClr val="bg1"/>
                </a:solidFill>
              </a:rPr>
              <a:t>Refresh</a:t>
            </a:r>
            <a:endParaRPr lang="it-IT" dirty="0"/>
          </a:p>
        </p:txBody>
      </p:sp>
      <p:pic>
        <p:nvPicPr>
          <p:cNvPr id="5" name="Immagine 4"/>
          <p:cNvPicPr>
            <a:picLocks noChangeAspect="1"/>
          </p:cNvPicPr>
          <p:nvPr/>
        </p:nvPicPr>
        <p:blipFill>
          <a:blip r:embed="rId3"/>
          <a:stretch>
            <a:fillRect/>
          </a:stretch>
        </p:blipFill>
        <p:spPr>
          <a:xfrm>
            <a:off x="107504" y="6190634"/>
            <a:ext cx="975483" cy="622742"/>
          </a:xfrm>
          <a:prstGeom prst="rect">
            <a:avLst/>
          </a:prstGeom>
        </p:spPr>
      </p:pic>
      <p:cxnSp>
        <p:nvCxnSpPr>
          <p:cNvPr id="7" name="Connettore 1 6"/>
          <p:cNvCxnSpPr/>
          <p:nvPr/>
        </p:nvCxnSpPr>
        <p:spPr>
          <a:xfrm flipV="1">
            <a:off x="251520" y="6146738"/>
            <a:ext cx="8573881" cy="185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ettangolo 9"/>
          <p:cNvSpPr/>
          <p:nvPr/>
        </p:nvSpPr>
        <p:spPr>
          <a:xfrm>
            <a:off x="360797" y="630347"/>
            <a:ext cx="8285848" cy="523220"/>
          </a:xfrm>
          <a:prstGeom prst="rect">
            <a:avLst/>
          </a:prstGeom>
        </p:spPr>
        <p:txBody>
          <a:bodyPr wrap="square">
            <a:spAutoFit/>
          </a:bodyPr>
          <a:lstStyle/>
          <a:p>
            <a:pPr lvl="0"/>
            <a:r>
              <a:rPr lang="it-IT" sz="2800" b="1" dirty="0">
                <a:solidFill>
                  <a:srgbClr val="0070C0"/>
                </a:solidFill>
              </a:rPr>
              <a:t>Le determinanti</a:t>
            </a:r>
          </a:p>
        </p:txBody>
      </p:sp>
      <p:pic>
        <p:nvPicPr>
          <p:cNvPr id="6" name="Immagine 5"/>
          <p:cNvPicPr>
            <a:picLocks noChangeAspect="1"/>
          </p:cNvPicPr>
          <p:nvPr/>
        </p:nvPicPr>
        <p:blipFill>
          <a:blip r:embed="rId4"/>
          <a:stretch>
            <a:fillRect/>
          </a:stretch>
        </p:blipFill>
        <p:spPr>
          <a:xfrm>
            <a:off x="5686092" y="1059331"/>
            <a:ext cx="3445820" cy="1727214"/>
          </a:xfrm>
          <a:prstGeom prst="rect">
            <a:avLst/>
          </a:prstGeom>
        </p:spPr>
      </p:pic>
      <p:pic>
        <p:nvPicPr>
          <p:cNvPr id="8" name="Immagine 7"/>
          <p:cNvPicPr>
            <a:picLocks noChangeAspect="1"/>
          </p:cNvPicPr>
          <p:nvPr/>
        </p:nvPicPr>
        <p:blipFill>
          <a:blip r:embed="rId5"/>
          <a:stretch>
            <a:fillRect/>
          </a:stretch>
        </p:blipFill>
        <p:spPr>
          <a:xfrm>
            <a:off x="397192" y="1139630"/>
            <a:ext cx="5252505" cy="4943255"/>
          </a:xfrm>
          <a:prstGeom prst="rect">
            <a:avLst/>
          </a:prstGeom>
        </p:spPr>
      </p:pic>
    </p:spTree>
    <p:extLst>
      <p:ext uri="{BB962C8B-B14F-4D97-AF65-F5344CB8AC3E}">
        <p14:creationId xmlns:p14="http://schemas.microsoft.com/office/powerpoint/2010/main" val="251135743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4623</TotalTime>
  <Words>1806</Words>
  <Application>Microsoft Office PowerPoint</Application>
  <PresentationFormat>Presentazione su schermo (4:3)</PresentationFormat>
  <Paragraphs>226</Paragraphs>
  <Slides>33</Slides>
  <Notes>7</Notes>
  <HiddenSlides>0</HiddenSlides>
  <MMClips>0</MMClips>
  <ScaleCrop>false</ScaleCrop>
  <HeadingPairs>
    <vt:vector size="6" baseType="variant">
      <vt:variant>
        <vt:lpstr>Caratteri utilizzati</vt:lpstr>
      </vt:variant>
      <vt:variant>
        <vt:i4>3</vt:i4>
      </vt:variant>
      <vt:variant>
        <vt:lpstr>Tema</vt:lpstr>
      </vt:variant>
      <vt:variant>
        <vt:i4>3</vt:i4>
      </vt:variant>
      <vt:variant>
        <vt:lpstr>Titoli diapositive</vt:lpstr>
      </vt:variant>
      <vt:variant>
        <vt:i4>33</vt:i4>
      </vt:variant>
    </vt:vector>
  </HeadingPairs>
  <TitlesOfParts>
    <vt:vector size="39" baseType="lpstr">
      <vt:lpstr>Arial</vt:lpstr>
      <vt:lpstr>Calibri</vt:lpstr>
      <vt:lpstr>Times New Roman</vt:lpstr>
      <vt:lpstr>Tema di Office</vt:lpstr>
      <vt:lpstr>1_Personalizza struttura</vt:lpstr>
      <vt:lpstr>Personalizza struttura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Maria Luisa Scalvedi</dc:creator>
  <cp:lastModifiedBy>manuela cicerchia</cp:lastModifiedBy>
  <cp:revision>328</cp:revision>
  <cp:lastPrinted>2017-06-22T14:29:16Z</cp:lastPrinted>
  <dcterms:created xsi:type="dcterms:W3CDTF">2016-01-07T09:12:18Z</dcterms:created>
  <dcterms:modified xsi:type="dcterms:W3CDTF">2019-05-07T08:04:45Z</dcterms:modified>
</cp:coreProperties>
</file>