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9900"/>
    <a:srgbClr val="99CC00"/>
    <a:srgbClr val="009900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BF1A7-B382-C7CA-8380-53FB8095F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55E76B-A515-BA99-DCEE-DFC6E387B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311FC-FC42-1E81-2371-983DEDDE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64CFB4-8A40-7D86-FB10-E2D828CC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97B60E-0EDD-09C9-FBAD-57F81CC1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39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7B369-21AD-7747-6DF0-679BFBEC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C90977-69CB-725D-5E09-7C72F161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44A02C-9C4C-028B-76EA-910C3E28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1037B3-0E57-8ACD-B951-93AD1ABB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15334-F860-DCED-FEE3-6E99FC49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22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4FC227-3D02-4BA8-C9F7-F1806A136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8A701E-CA5C-9731-8922-9D67D5E45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30054F-A251-7EA6-5C6A-99C2BD62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34F959-3507-F777-5F0C-BDB95974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BAECEB-3321-4E34-B639-95C26701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23591-A8EE-A54F-154F-88E61B79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62A65-5358-53F7-F53E-3C5CB33F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B92AA-CACA-DDC3-F902-C0C53847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E45EA6-FC19-BABA-A555-3A4DF80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821C1B-8415-30B1-CCFA-C323189E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46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E7CB2-4ED5-EA7F-6E1C-A7CCD66D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52A1E5-B274-64F5-5CCD-EA5108D3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57B5B3-DF66-57DF-D62F-D3CD436C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B33C0B-9A6C-85EA-3862-0B5D946C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B7B19F-0DBF-E347-AF8E-59744A17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3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B40FA-DC06-E549-1F60-B63FB69E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47E530-5C0D-8AAF-CB53-04913F74B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2353A5-1112-E630-C4F9-719881C07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DC6562-5907-976C-948C-F1544C6F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5B66D7-F99C-A1B3-71BE-AB321C2D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110193-5C9C-E83A-B89E-688DE1E9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74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DB10A-033E-F9AB-1916-DF29EBA7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695AD-F357-7C9E-2A9A-62BD880B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966CCD-29F8-2973-101F-103ABDE1A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7EABD4-7A41-A8BB-42FA-BF81B6D89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19C301-DADA-CE3C-7082-0332F0A31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A0F09A-58A3-BA42-721A-60261E0C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80A193-80DB-A144-540B-CAD8E4E1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9A8265-7FF7-891D-5B85-F1AC7193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34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1C72D-CF56-1CC8-89D0-6F67517A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A16FB5-5726-2328-ECEB-F3BD974D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EC1924-3758-31EE-FD24-FAFEECFB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275F44-43D8-F2CB-9A97-150FD7BD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2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D27F2B-1007-F8D9-6C45-E8FAAE7C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B7D946-4D99-B3CF-0F65-1B07E429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150458-051E-4B37-6FE2-2404D896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05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5DEAF-6B3F-A46E-EA06-A8DBD25D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2C38A1-90AA-4E91-9A84-E2851BCE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B0D9AC-BFEC-2901-6EFA-36F9EFF81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4A2F10-36BC-8743-0AD4-3A280A7D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215B4E-52B5-C0A7-804E-721565E1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643B85-8111-C9B9-FE21-62BD56E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5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22F77-DB7C-2E5E-4B44-20FDC9AF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F27C30-3A54-6712-3417-3005F9D49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6B9531-6DAA-05DE-AD25-9F5C85A0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EC627A-1E48-02D2-FAF3-03CC8758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A40A52-84DF-689C-D6EF-0FD95C84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80E5B4-02C7-E383-788F-0CC588DB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3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F39323-6109-22DD-5AFD-A3DE2F3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75A043-8A79-FDAC-00A5-52285B2D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CDA67-3477-B462-DE7F-391DE9984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1780-B50B-4EC9-8B57-E71758206BA5}" type="datetimeFigureOut">
              <a:rPr lang="it-IT" smtClean="0"/>
              <a:t>03/11/2022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E1A849-B7F7-98F0-F7A7-B3AF38471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070AC4-64B5-03DA-31F2-C77B172B6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EDE9-434E-4199-9511-2E2BF43B5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6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rancesco.faggioli@crea.gov.it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hyperlink" Target="mailto:marta.luigi@crea.gov.it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Stefania.loreti@crea.gov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D4D9F69-E48D-BEBC-D669-F3EBD6E44B46}"/>
              </a:ext>
            </a:extLst>
          </p:cNvPr>
          <p:cNvSpPr/>
          <p:nvPr/>
        </p:nvSpPr>
        <p:spPr>
          <a:xfrm>
            <a:off x="220621" y="433529"/>
            <a:ext cx="3682081" cy="62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E7C065D8-2FF5-FE64-EDC1-270AD85A5AAE}"/>
              </a:ext>
            </a:extLst>
          </p:cNvPr>
          <p:cNvSpPr/>
          <p:nvPr/>
        </p:nvSpPr>
        <p:spPr>
          <a:xfrm>
            <a:off x="213940" y="69393"/>
            <a:ext cx="3688762" cy="320978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5A3CB60-4E98-AF34-DBAF-6CB449D7A3EE}"/>
              </a:ext>
            </a:extLst>
          </p:cNvPr>
          <p:cNvSpPr txBox="1"/>
          <p:nvPr/>
        </p:nvSpPr>
        <p:spPr>
          <a:xfrm>
            <a:off x="189177" y="411303"/>
            <a:ext cx="36820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50" dirty="0">
                <a:solidFill>
                  <a:schemeClr val="bg1"/>
                </a:solidFill>
                <a:latin typeface="Seaford" panose="00000500000000000000" pitchFamily="2" charset="0"/>
              </a:rPr>
              <a:t>Salvaguardia e valorizzazione del patrimonio olivicolo italiano con azioni di ricerca nel settore della difesa fitosanitaria</a:t>
            </a: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57F8C247-D9BC-E3B6-97DE-98CD96C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84" y="14862"/>
            <a:ext cx="1281366" cy="7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li Ulivi di Vincent van Gogh">
            <a:extLst>
              <a:ext uri="{FF2B5EF4-FFF2-40B4-BE49-F238E27FC236}">
                <a16:creationId xmlns:a16="http://schemas.microsoft.com/office/drawing/2014/main" id="{52C3C3F2-5E5F-6886-CB77-6C6EDB145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7" r="18931"/>
          <a:stretch/>
        </p:blipFill>
        <p:spPr bwMode="auto">
          <a:xfrm>
            <a:off x="8360850" y="639146"/>
            <a:ext cx="3462670" cy="622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DBF366-D66C-B4B3-AAEF-E074435D4E80}"/>
              </a:ext>
            </a:extLst>
          </p:cNvPr>
          <p:cNvSpPr txBox="1"/>
          <p:nvPr/>
        </p:nvSpPr>
        <p:spPr>
          <a:xfrm>
            <a:off x="5135880" y="280908"/>
            <a:ext cx="192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Seaford" panose="00000500000000000000" pitchFamily="2" charset="0"/>
              </a:rPr>
              <a:t>Come arrivare: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2640D5-A4E5-872C-96D7-997AA45ED7C6}"/>
              </a:ext>
            </a:extLst>
          </p:cNvPr>
          <p:cNvSpPr txBox="1"/>
          <p:nvPr/>
        </p:nvSpPr>
        <p:spPr>
          <a:xfrm>
            <a:off x="8754444" y="3053839"/>
            <a:ext cx="2780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CONVEGNO FINALE Progetti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SALVAOLIVI ed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OLIDIXIIT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BBCA751-0DF8-2F9E-6FFB-5E539A431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493" y="112162"/>
            <a:ext cx="1080996" cy="447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33E37D-C79A-B240-77F5-1AD2AFE6BF97}"/>
              </a:ext>
            </a:extLst>
          </p:cNvPr>
          <p:cNvSpPr txBox="1"/>
          <p:nvPr/>
        </p:nvSpPr>
        <p:spPr>
          <a:xfrm>
            <a:off x="8848254" y="4274919"/>
            <a:ext cx="2592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Aula Magna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Antonio Quacquarelli</a:t>
            </a:r>
          </a:p>
          <a:p>
            <a:pPr algn="ctr"/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CREA- Centro di Ricerca Difesa e Certificazione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(CREA-DC)</a:t>
            </a:r>
          </a:p>
          <a:p>
            <a:pPr algn="ctr"/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Via C.G.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Bertero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 22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Roma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16AF45B-68B9-2DC7-F6F3-372BD617B7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64" b="34109"/>
          <a:stretch/>
        </p:blipFill>
        <p:spPr>
          <a:xfrm>
            <a:off x="4980689" y="759639"/>
            <a:ext cx="2230622" cy="251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367591-92AE-7D35-9F87-2832558B47F8}"/>
              </a:ext>
            </a:extLst>
          </p:cNvPr>
          <p:cNvSpPr txBox="1"/>
          <p:nvPr/>
        </p:nvSpPr>
        <p:spPr>
          <a:xfrm>
            <a:off x="4556103" y="3452294"/>
            <a:ext cx="31662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Seaford" panose="00000500000000000000" pitchFamily="2" charset="0"/>
              </a:rPr>
              <a:t>Via Carlo Giuseppe </a:t>
            </a:r>
            <a:r>
              <a:rPr lang="it-IT" sz="1100" dirty="0" err="1">
                <a:latin typeface="Seaford" panose="00000500000000000000" pitchFamily="2" charset="0"/>
              </a:rPr>
              <a:t>Bertero</a:t>
            </a:r>
            <a:r>
              <a:rPr lang="it-IT" sz="1100" dirty="0">
                <a:latin typeface="Seaford" panose="00000500000000000000" pitchFamily="2" charset="0"/>
              </a:rPr>
              <a:t> 22</a:t>
            </a:r>
          </a:p>
          <a:p>
            <a:pPr algn="ctr"/>
            <a:r>
              <a:rPr lang="it-IT" sz="1100" dirty="0">
                <a:latin typeface="Seaford" panose="00000500000000000000" pitchFamily="2" charset="0"/>
              </a:rPr>
              <a:t>Roma</a:t>
            </a:r>
          </a:p>
          <a:p>
            <a:pPr algn="ctr"/>
            <a:endParaRPr lang="it-IT" sz="1100" dirty="0">
              <a:latin typeface="Seaford" panose="00000500000000000000" pitchFamily="2" charset="0"/>
            </a:endParaRPr>
          </a:p>
        </p:txBody>
      </p:sp>
      <p:pic>
        <p:nvPicPr>
          <p:cNvPr id="1028" name="Picture 4" descr="Gps Logo Vector Art, Icons, and Graphics for Free Download">
            <a:extLst>
              <a:ext uri="{FF2B5EF4-FFF2-40B4-BE49-F238E27FC236}">
                <a16:creationId xmlns:a16="http://schemas.microsoft.com/office/drawing/2014/main" id="{3B446046-5350-F4A3-242E-8925EC80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53" y="4291827"/>
            <a:ext cx="749446" cy="7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75836B4-60CF-62E0-74D0-EA1EBC08B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880811" y="3831446"/>
            <a:ext cx="620346" cy="62034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9D302F-7578-5B8E-D417-D7DE0C37D1C4}"/>
              </a:ext>
            </a:extLst>
          </p:cNvPr>
          <p:cNvSpPr txBox="1"/>
          <p:nvPr/>
        </p:nvSpPr>
        <p:spPr>
          <a:xfrm>
            <a:off x="5413778" y="3926175"/>
            <a:ext cx="2360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Seaford" panose="00000500000000000000" pitchFamily="2" charset="0"/>
              </a:rPr>
              <a:t>WHJ3+XM Roma, Città Metropolitana di Roma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1B11B3-EB3A-E332-BA86-D3DD0A380021}"/>
              </a:ext>
            </a:extLst>
          </p:cNvPr>
          <p:cNvSpPr txBox="1"/>
          <p:nvPr/>
        </p:nvSpPr>
        <p:spPr>
          <a:xfrm>
            <a:off x="5478328" y="4569333"/>
            <a:ext cx="2295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Seaford" panose="00000500000000000000" pitchFamily="2" charset="0"/>
              </a:rPr>
              <a:t>41,932658,12,554137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39E6B9A-CE64-E9B2-CD71-BDEBB533B7CD}"/>
              </a:ext>
            </a:extLst>
          </p:cNvPr>
          <p:cNvSpPr txBox="1"/>
          <p:nvPr/>
        </p:nvSpPr>
        <p:spPr>
          <a:xfrm>
            <a:off x="4701466" y="4881308"/>
            <a:ext cx="287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Per Info: </a:t>
            </a:r>
          </a:p>
          <a:p>
            <a:pPr algn="ctr"/>
            <a:r>
              <a:rPr lang="it-IT" sz="1100" dirty="0">
                <a:hlinkClick r:id="rId8"/>
              </a:rPr>
              <a:t>francesco.faggioli@crea.gov.it</a:t>
            </a:r>
            <a:endParaRPr lang="it-IT" sz="1100" dirty="0"/>
          </a:p>
          <a:p>
            <a:pPr algn="ctr"/>
            <a:r>
              <a:rPr lang="it-IT" sz="1100" dirty="0">
                <a:hlinkClick r:id="rId9"/>
              </a:rPr>
              <a:t>stefania.loreti@crea.gov.it</a:t>
            </a:r>
            <a:r>
              <a:rPr lang="it-IT" sz="1100" dirty="0"/>
              <a:t> </a:t>
            </a:r>
          </a:p>
          <a:p>
            <a:pPr algn="ctr"/>
            <a:r>
              <a:rPr lang="it-IT" sz="1100" dirty="0">
                <a:hlinkClick r:id="rId10"/>
              </a:rPr>
              <a:t>marta.luigi@crea.gov.it</a:t>
            </a:r>
            <a:endParaRPr lang="it-IT" sz="11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085F32B-64B5-FE94-7C57-7D2CADA0FAA7}"/>
              </a:ext>
            </a:extLst>
          </p:cNvPr>
          <p:cNvSpPr txBox="1"/>
          <p:nvPr/>
        </p:nvSpPr>
        <p:spPr>
          <a:xfrm>
            <a:off x="99861" y="1103800"/>
            <a:ext cx="3860714" cy="219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150" dirty="0">
                <a:latin typeface="Seaford" panose="00000500000000000000" pitchFamily="2" charset="0"/>
              </a:rPr>
              <a:t>Il progetto SALVAOLIVI si inserisce nel Piano di Intervento per il settore olivicolo-oleario ed ha come peculiare obiettivo la difesa dell'olivicoltura nazionale nei confronti di organismi e microrganismi emergenti e dannosi, con particolare riferimento a quelli a rischio di introduzione nel territorio nazionale nel quadro del cambiamento dei flussi commerciali e dei cambiamenti climatici. Tra le attività si è puntato anche a integrare le azioni intraprese con altri Progetti come OLIDIXIIT per la difesa nei confronti di </a:t>
            </a:r>
            <a:r>
              <a:rPr lang="it-IT" sz="1150" i="1" dirty="0">
                <a:latin typeface="Seaford" panose="00000500000000000000" pitchFamily="2" charset="0"/>
              </a:rPr>
              <a:t>Xylella fastidiosa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B57EDA4-F8F5-9FC8-1CF4-7DC96401D446}"/>
              </a:ext>
            </a:extLst>
          </p:cNvPr>
          <p:cNvSpPr txBox="1"/>
          <p:nvPr/>
        </p:nvSpPr>
        <p:spPr>
          <a:xfrm>
            <a:off x="1342599" y="36654"/>
            <a:ext cx="15125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Seaford" panose="00000500000000000000" pitchFamily="2" charset="0"/>
              </a:rPr>
              <a:t>SALVAOLIVI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579BF0C9-5543-3D1F-0FEB-947F8404257F}"/>
              </a:ext>
            </a:extLst>
          </p:cNvPr>
          <p:cNvSpPr/>
          <p:nvPr/>
        </p:nvSpPr>
        <p:spPr>
          <a:xfrm>
            <a:off x="210062" y="3672796"/>
            <a:ext cx="3682081" cy="62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F428D6A5-0E7F-237C-BC22-AFD3A29A238A}"/>
              </a:ext>
            </a:extLst>
          </p:cNvPr>
          <p:cNvSpPr/>
          <p:nvPr/>
        </p:nvSpPr>
        <p:spPr>
          <a:xfrm>
            <a:off x="220621" y="3271470"/>
            <a:ext cx="3675400" cy="320978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268A942-0AA5-3AD6-6430-E9B9B8FE19CB}"/>
              </a:ext>
            </a:extLst>
          </p:cNvPr>
          <p:cNvSpPr txBox="1"/>
          <p:nvPr/>
        </p:nvSpPr>
        <p:spPr>
          <a:xfrm>
            <a:off x="447842" y="3721865"/>
            <a:ext cx="32435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50" dirty="0">
                <a:solidFill>
                  <a:schemeClr val="bg1"/>
                </a:solidFill>
                <a:latin typeface="Seaford" panose="00000500000000000000" pitchFamily="2" charset="0"/>
              </a:rPr>
              <a:t>Olivicoltura e difesa da </a:t>
            </a:r>
            <a:r>
              <a:rPr lang="it-IT" sz="1250" i="1" dirty="0">
                <a:solidFill>
                  <a:schemeClr val="bg1"/>
                </a:solidFill>
                <a:latin typeface="Seaford" panose="00000500000000000000" pitchFamily="2" charset="0"/>
              </a:rPr>
              <a:t>Xylella fastidiosa </a:t>
            </a:r>
            <a:r>
              <a:rPr lang="it-IT" sz="1250" dirty="0">
                <a:solidFill>
                  <a:schemeClr val="bg1"/>
                </a:solidFill>
                <a:latin typeface="Seaford" panose="00000500000000000000" pitchFamily="2" charset="0"/>
              </a:rPr>
              <a:t>e da insetti vettori in Italia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39562EF-F43C-82C9-0B8E-2EF8AB6FBE09}"/>
              </a:ext>
            </a:extLst>
          </p:cNvPr>
          <p:cNvSpPr txBox="1"/>
          <p:nvPr/>
        </p:nvSpPr>
        <p:spPr>
          <a:xfrm>
            <a:off x="1473750" y="3224835"/>
            <a:ext cx="131258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Seaford" panose="00000500000000000000" pitchFamily="2" charset="0"/>
              </a:rPr>
              <a:t>OLIDIXIIT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B4DA1D-703A-84CD-D7C3-806B2AD95FC6}"/>
              </a:ext>
            </a:extLst>
          </p:cNvPr>
          <p:cNvSpPr txBox="1"/>
          <p:nvPr/>
        </p:nvSpPr>
        <p:spPr>
          <a:xfrm>
            <a:off x="166676" y="4376679"/>
            <a:ext cx="3682081" cy="242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150" dirty="0">
                <a:latin typeface="Seaford" panose="00000500000000000000" pitchFamily="2" charset="0"/>
              </a:rPr>
              <a:t>Il progetto OLIDIXIIT si inserisce nel </a:t>
            </a:r>
            <a:r>
              <a:rPr lang="it-IT" sz="1200" dirty="0"/>
              <a:t>Piano Olivicolo nazionale (DM 22 luglio 2016, n. 3048), </a:t>
            </a:r>
            <a:r>
              <a:rPr lang="it-IT" sz="1150" dirty="0">
                <a:latin typeface="Seaford" panose="00000500000000000000" pitchFamily="2" charset="0"/>
              </a:rPr>
              <a:t>con l’obiettivo di individuare nuove strategie per il contenimento di </a:t>
            </a:r>
            <a:r>
              <a:rPr lang="it-IT" sz="1150" i="1" dirty="0">
                <a:latin typeface="Seaford" panose="00000500000000000000" pitchFamily="2" charset="0"/>
              </a:rPr>
              <a:t>Xylella fastidiosa </a:t>
            </a:r>
            <a:r>
              <a:rPr lang="it-IT" sz="1150" dirty="0">
                <a:latin typeface="Seaford" panose="00000500000000000000" pitchFamily="2" charset="0"/>
              </a:rPr>
              <a:t>e degli insetti vettori al fine di evitarne la disseminazione in aree indenni e di raggiungere una convivenza con il batterio nelle aree infette. Tra le strategie di controllo del batterio sono stati valutati composti registrati ed autorizzati o in fase sperimentale, nuovi fitofarmaci nano-strutturati e composti ecocompatibili a basso o nullo impatto ambientale.</a:t>
            </a:r>
            <a:endParaRPr lang="it-IT" sz="1150" dirty="0">
              <a:highlight>
                <a:srgbClr val="FFFF00"/>
              </a:highlight>
              <a:latin typeface="Seaford" panose="000005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3661A1-4BF5-7988-6DBD-A0038E57EC4F}"/>
              </a:ext>
            </a:extLst>
          </p:cNvPr>
          <p:cNvSpPr txBox="1"/>
          <p:nvPr/>
        </p:nvSpPr>
        <p:spPr>
          <a:xfrm>
            <a:off x="4690656" y="5695114"/>
            <a:ext cx="2875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Comitato scientifico/organizzatore</a:t>
            </a:r>
            <a:r>
              <a:rPr lang="it-IT" sz="1100" dirty="0"/>
              <a:t>: </a:t>
            </a:r>
          </a:p>
          <a:p>
            <a:pPr algn="ctr"/>
            <a:r>
              <a:rPr lang="it-IT" sz="1100" dirty="0"/>
              <a:t>Laura Damiano</a:t>
            </a:r>
          </a:p>
          <a:p>
            <a:pPr algn="ctr"/>
            <a:r>
              <a:rPr lang="it-IT" sz="1100" dirty="0"/>
              <a:t>Simone Lucchesi</a:t>
            </a:r>
          </a:p>
          <a:p>
            <a:pPr algn="ctr"/>
            <a:r>
              <a:rPr lang="it-IT" sz="1100" dirty="0"/>
              <a:t>Marta Luigi</a:t>
            </a:r>
          </a:p>
          <a:p>
            <a:pPr algn="ctr"/>
            <a:r>
              <a:rPr lang="it-IT" sz="1100" dirty="0"/>
              <a:t>Massimo Pilotti</a:t>
            </a:r>
          </a:p>
          <a:p>
            <a:pPr algn="ctr"/>
            <a:r>
              <a:rPr lang="it-IT" sz="1100" dirty="0"/>
              <a:t>Nicoletta Pucci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4FAD22-C007-398B-3C97-AB4A9CEBE517}"/>
              </a:ext>
            </a:extLst>
          </p:cNvPr>
          <p:cNvSpPr txBox="1"/>
          <p:nvPr/>
        </p:nvSpPr>
        <p:spPr>
          <a:xfrm>
            <a:off x="8533130" y="890293"/>
            <a:ext cx="3118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Strategie per la salvaguardia del panorama olivicolo ITALIANO </a:t>
            </a:r>
          </a:p>
        </p:txBody>
      </p:sp>
    </p:spTree>
    <p:extLst>
      <p:ext uri="{BB962C8B-B14F-4D97-AF65-F5344CB8AC3E}">
        <p14:creationId xmlns:p14="http://schemas.microsoft.com/office/powerpoint/2010/main" val="349758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3B099-8910-CE41-01CD-2B304139CB0A}"/>
              </a:ext>
            </a:extLst>
          </p:cNvPr>
          <p:cNvSpPr/>
          <p:nvPr/>
        </p:nvSpPr>
        <p:spPr>
          <a:xfrm>
            <a:off x="8110479" y="247032"/>
            <a:ext cx="3973070" cy="1172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B504EE-703F-AB59-5883-CAE19C288EAF}"/>
              </a:ext>
            </a:extLst>
          </p:cNvPr>
          <p:cNvSpPr/>
          <p:nvPr/>
        </p:nvSpPr>
        <p:spPr>
          <a:xfrm>
            <a:off x="8126703" y="1658303"/>
            <a:ext cx="3973070" cy="4952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827E8C-8D44-9FD7-6557-122B247C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02" y="5269908"/>
            <a:ext cx="3687649" cy="1461169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FD1F147F-E5C7-0C9E-B87F-E5F76FD3B8AD}"/>
              </a:ext>
            </a:extLst>
          </p:cNvPr>
          <p:cNvSpPr/>
          <p:nvPr/>
        </p:nvSpPr>
        <p:spPr>
          <a:xfrm>
            <a:off x="101599" y="854444"/>
            <a:ext cx="3786786" cy="695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C44F9DC-E247-B65D-C67A-408FC050EB52}"/>
              </a:ext>
            </a:extLst>
          </p:cNvPr>
          <p:cNvSpPr/>
          <p:nvPr/>
        </p:nvSpPr>
        <p:spPr>
          <a:xfrm>
            <a:off x="101599" y="571500"/>
            <a:ext cx="3786785" cy="2092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79AF179-091D-9192-CBBE-826D479EE9B4}"/>
              </a:ext>
            </a:extLst>
          </p:cNvPr>
          <p:cNvSpPr/>
          <p:nvPr/>
        </p:nvSpPr>
        <p:spPr>
          <a:xfrm>
            <a:off x="4159902" y="5447763"/>
            <a:ext cx="3687649" cy="209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1B0F3B9-EC43-B1EE-2F96-8DAEEF9995EE}"/>
              </a:ext>
            </a:extLst>
          </p:cNvPr>
          <p:cNvSpPr/>
          <p:nvPr/>
        </p:nvSpPr>
        <p:spPr>
          <a:xfrm>
            <a:off x="106902" y="3582747"/>
            <a:ext cx="3780288" cy="3164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63BE9914-841D-40F2-658B-2B85D2E8F9A7}"/>
              </a:ext>
            </a:extLst>
          </p:cNvPr>
          <p:cNvSpPr/>
          <p:nvPr/>
        </p:nvSpPr>
        <p:spPr>
          <a:xfrm>
            <a:off x="100405" y="1800054"/>
            <a:ext cx="3786785" cy="17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0EC6A3A-6250-3360-2597-AFB0D1C12C3D}"/>
              </a:ext>
            </a:extLst>
          </p:cNvPr>
          <p:cNvSpPr/>
          <p:nvPr/>
        </p:nvSpPr>
        <p:spPr>
          <a:xfrm>
            <a:off x="4126452" y="334414"/>
            <a:ext cx="3721100" cy="3749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9745888-C049-D47B-792C-C4B90056F21C}"/>
              </a:ext>
            </a:extLst>
          </p:cNvPr>
          <p:cNvSpPr/>
          <p:nvPr/>
        </p:nvSpPr>
        <p:spPr>
          <a:xfrm>
            <a:off x="4159903" y="5197964"/>
            <a:ext cx="3670231" cy="2092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6DC3FF48-EEAE-407E-B99F-86BAF3605727}"/>
              </a:ext>
            </a:extLst>
          </p:cNvPr>
          <p:cNvSpPr/>
          <p:nvPr/>
        </p:nvSpPr>
        <p:spPr>
          <a:xfrm>
            <a:off x="101600" y="73152"/>
            <a:ext cx="3786784" cy="434848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8261B3-8434-802D-B706-70FABD3B205F}"/>
              </a:ext>
            </a:extLst>
          </p:cNvPr>
          <p:cNvSpPr txBox="1"/>
          <p:nvPr/>
        </p:nvSpPr>
        <p:spPr>
          <a:xfrm>
            <a:off x="91509" y="111253"/>
            <a:ext cx="3900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</a:rPr>
              <a:t>Convegno finale SALVAOLIVI/OLIDIXIIT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108020-2EE6-D8C9-FB0A-1A9A7A8BCEEC}"/>
              </a:ext>
            </a:extLst>
          </p:cNvPr>
          <p:cNvSpPr txBox="1"/>
          <p:nvPr/>
        </p:nvSpPr>
        <p:spPr>
          <a:xfrm>
            <a:off x="4152388" y="422840"/>
            <a:ext cx="3750526" cy="44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14.00-14.15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Un sistema digitale per ridurre l’incidenza di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Pseudomonas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savastanoi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pv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savastanoi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tramite la valutazione dell’idoneità ambientale e dell’impatto delle pratiche di gestione agronomica (S.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Bregaglio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14.15-14.30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Sviluppo di nuovi sistemi diagnostici per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Pseudomonas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savastanoi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pv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savastanoi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e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Venturia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oleaginea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(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Fusicladium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oleagineum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)</a:t>
            </a: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(G. Tatulli, G. Bertinelli)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14.30-14.45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Valutazione di un possibile controllo agronomico della mosca delle olive (S. Landi)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14.45-15.00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Controllo biologico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in vitro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di alcune malattie fungine dell’olivo con i fermentati di diversi lactobacilli isolati da varietà olivicole italiane. (M. Riolo)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15.00-15.15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Valutazione del profilo metabolico dei patogeni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C.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acutatum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e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V.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dahliae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in presenza di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E.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nigrum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mediante spettroscopia NMR e Analisi Statistica Multivariata. (F.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Angilè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15.15-15.30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Il controllo biologico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Halyomorpha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h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alys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(L. Giovannini )</a:t>
            </a: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15.30-15.45</a:t>
            </a: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Invited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lecture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diagnostics in Plant Protection (F. </a:t>
            </a:r>
            <a:r>
              <a:rPr lang="en-US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Petter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EPPO)</a:t>
            </a: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16.00 Evento commemorativo di Luca Riccioni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19.30 Apericena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DD4277-29A1-9D93-06B1-2BBA19DFC0A2}"/>
              </a:ext>
            </a:extLst>
          </p:cNvPr>
          <p:cNvSpPr txBox="1"/>
          <p:nvPr/>
        </p:nvSpPr>
        <p:spPr>
          <a:xfrm>
            <a:off x="53814" y="571500"/>
            <a:ext cx="3826042" cy="642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 Novembre </a:t>
            </a:r>
            <a:endParaRPr lang="it-IT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10.00-10.15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Apertura lavori P. F. Roversi - Direttore CREA-DC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10.15-10.30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Intervento B. C. Faraglia – Dirigente DISR V - Mipaaf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10.30-10.50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Presentazione Progetto SALVAOLIVI – F. Faggioli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10.50-11.15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Pausa caffè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11.15-12.00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Malattie e fitofagi emergenti e </a:t>
            </a:r>
            <a:r>
              <a:rPr lang="it-IT" sz="1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-emergenti dell’olivo (escluso </a:t>
            </a:r>
            <a:r>
              <a:rPr lang="it-IT" sz="1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fastidiosa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MODERATORE: M. Pilotti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11.15-11.30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Avvizzimenti e moria di oliveti in centro e sud Italia: indagini eziologiche e possibilità di controllo (M. Pilotti)</a:t>
            </a:r>
          </a:p>
          <a:p>
            <a:pPr algn="just" defTabSz="714375">
              <a:lnSpc>
                <a:spcPct val="107000"/>
              </a:lnSpc>
              <a:spcAft>
                <a:spcPts val="600"/>
              </a:spcAft>
              <a:tabLst>
                <a:tab pos="627063" algn="l"/>
                <a:tab pos="1436688" algn="l"/>
              </a:tabLs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11.30-11.45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Identificazione molecolare e monitoraggio aerobiologico di specie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Colletotrichum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areali olivicoli del Centro e sud Italia (L. Orzali, M. T. Valente)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11.45-12.00</a:t>
            </a:r>
            <a:r>
              <a:rPr lang="it-IT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</a:rPr>
              <a:t>Indagini su insetti polifagi alieni, già introdotti in Italia e loro potenziale dannosità su olivo (E. Gargani)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12.00 -12.45  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Risposta varietale alle principali malattie dell’olivo (escluso </a:t>
            </a:r>
            <a:r>
              <a:rPr lang="it-IT" sz="1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fastidiosa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MODERATORE: E. Santilli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12.00-12.15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Indagine sul comportamento di alcuni genotipi di olivo in relazione alla loro suscettibilità agli attacchi del tripide (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Liothrips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oleae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) e del moscerino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suggiscorza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  (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Resseliella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oleisuga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</a:rPr>
              <a:t>) (V. Vizzarri)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12.15-12.30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della suscettibilità varietale alla rogna dell’olivo e ruolo degli epifiti ed endofiti (M. Rizzo, G. Licciardello)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12.30-12.45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Studio della suscettibilità di varietà olivicole italiane a diverse specie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Colletotrichum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associate all'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antracnosi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dell'olivo. (M. Riolo)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12.45 -13.45 Pranzo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13.45 – 15.00 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 e controllo (escluso </a:t>
            </a:r>
            <a:r>
              <a:rPr lang="it-IT" sz="1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fastidiosa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MODERATORI: G. Sabbatini, S. Landi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13.45-14.00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Schede di supporto ai controlli fitosanitari nei punti di ingresso (G. Mazza)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02826B-2239-02E5-545C-E0006279C7FD}"/>
              </a:ext>
            </a:extLst>
          </p:cNvPr>
          <p:cNvSpPr txBox="1"/>
          <p:nvPr/>
        </p:nvSpPr>
        <p:spPr>
          <a:xfrm>
            <a:off x="4177321" y="5192789"/>
            <a:ext cx="3687349" cy="146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 Novembre</a:t>
            </a:r>
            <a:endParaRPr lang="it-IT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9.00-9.20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Presentazione Progetto OLIDIXIIT – S. Loreti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9.20-10.45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Difesa da 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Xylella fastidiosa: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preparazione di nuovi fitofarmaci e valutazione 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 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vivo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(pianta e insetti)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MODERATORE: N. Pucci</a:t>
            </a:r>
          </a:p>
          <a:p>
            <a:pPr algn="just" defTabSz="630238">
              <a:lnSpc>
                <a:spcPct val="107000"/>
              </a:lnSpc>
              <a:spcAft>
                <a:spcPts val="6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9.20-9.35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Valutazione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 composti per il contenimento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fastidiosa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(N. Pucci)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29A4A39-4D59-F900-8155-51033FE8106E}"/>
              </a:ext>
            </a:extLst>
          </p:cNvPr>
          <p:cNvSpPr txBox="1"/>
          <p:nvPr/>
        </p:nvSpPr>
        <p:spPr>
          <a:xfrm>
            <a:off x="8110219" y="245717"/>
            <a:ext cx="3963997" cy="6879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9.35–9.50 Risultati preliminari sull’effetto tossico di estratti vegetali su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Philaenus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spumarius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vettore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fastidiosa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(S. Bertin)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9.50-10.05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e caratterizzazione di nuovi fitofarmaci nanostrutturati (G. Ciccarella)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10.05-10.20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Efficacia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fitofarmaci nanostrutturati a base di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chitosano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Fosetyl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(G. Tatulli)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10.20-10.45 Pausa caffè</a:t>
            </a: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10.45-11.45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Difesa da </a:t>
            </a:r>
            <a:r>
              <a:rPr lang="it-IT" sz="10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Xylella</a:t>
            </a:r>
            <a:r>
              <a:rPr lang="it-IT" sz="1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fastidiosa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valutazione in pieno campo di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biostimolanti e prodotti a basso o nullo impatto ambientale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MODERATORE: M. Scortichini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10.45-11.00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Esperienze di lotta a 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fastidiosa 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 tecnica endoterapica con estratto fenolico da foglie di olivo e altri prodotti ecocompatibili (V. Vizzarri) 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11.00-11.15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Efficacia di campo di un formulato a base di zinco, rame ed acido citrico nei confronti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Xylella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fastidiosa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subsp.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pauca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cs typeface="Times New Roman" panose="02020603050405020304" pitchFamily="18" charset="0"/>
              </a:rPr>
              <a:t> su olivo".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(M. Scortichini)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11.15-11.30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Contenimento dell’Olive Quick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trattamenti endoterapici a base di estratto idroalcolico della buccia di melograno (D.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Rongai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11.30-11.45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Attività biostimolante e antibatterica di ALGATAN Gea (AG®) e suo possibile impiego contro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 fastidiosa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subsp.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pauca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 olivo (G. Lima)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11.45-12.30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Aspetti di prevenzione legati alla diagnosi e alla resistenza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MODERATORE: S. Loreti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11.45-12.00 Diagnosi/identificazione di </a:t>
            </a:r>
            <a:r>
              <a:rPr lang="it-IT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fastidiosa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attraverso lo sviluppo di tecniche NGS: l’esempio di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Nanopore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(S. Loreti)</a:t>
            </a:r>
          </a:p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12.00-12.15 Il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lipidoma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come strumento di individuazione di nuovi marker per la diagnosi di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 fastidiosa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la suscettibilità/tolleranza di varietà di olivo. (V. Scala)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12.15-12.30 Valutazioni preliminari di alcune cv di olivo per la tolleranza/resistenza a </a:t>
            </a:r>
            <a:r>
              <a:rPr lang="it-IT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 fastidiosa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(E. Santilli)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12.30-13.15 </a:t>
            </a:r>
            <a:r>
              <a:rPr lang="it-IT" sz="1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Discussione e Chiusura dei lavori.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MODERATORI: B. C. </a:t>
            </a:r>
            <a:r>
              <a:rPr lang="it-IT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Faraglia</a:t>
            </a:r>
            <a:r>
              <a:rPr lang="it-I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P. F. Roversi</a:t>
            </a:r>
            <a:endParaRPr lang="it-IT" sz="1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aford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13.15 Pranzo </a:t>
            </a: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aford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Widescreen</PresentationFormat>
  <Paragraphs>78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Seaford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L</dc:creator>
  <cp:lastModifiedBy>Marta L</cp:lastModifiedBy>
  <cp:revision>17</cp:revision>
  <cp:lastPrinted>2022-10-26T06:31:15Z</cp:lastPrinted>
  <dcterms:created xsi:type="dcterms:W3CDTF">2022-10-10T09:09:33Z</dcterms:created>
  <dcterms:modified xsi:type="dcterms:W3CDTF">2022-11-03T07:58:50Z</dcterms:modified>
</cp:coreProperties>
</file>