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F9A"/>
    <a:srgbClr val="0072B1"/>
    <a:srgbClr val="1575AA"/>
    <a:srgbClr val="0070AE"/>
    <a:srgbClr val="006EAB"/>
    <a:srgbClr val="3692C1"/>
    <a:srgbClr val="0072B2"/>
    <a:srgbClr val="DCEAF7"/>
    <a:srgbClr val="4C9121"/>
    <a:srgbClr val="A5C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9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212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ADEC5-52F2-4838-B1D7-2011BE926619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105A2-B597-49DC-A885-3C4909BD55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7836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10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8D40C-07C5-502A-DDA0-337635429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31964C0-6927-E9DA-8382-42E6A39A6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16BBDF8-ECE2-A5AB-73CE-98616E8F6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BBF0485-F142-170C-7ADA-93648DCDF1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0105A2-B597-49DC-A885-3C4909BD550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958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BFD4A9-585A-72EE-4FB0-77E50B065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499F38-B4AF-4871-E3A0-C889F212D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D50B91-C3F0-1F0B-6CBB-82DCA1A6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51C475-D2A1-152E-5A8E-E1958006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2D5A97-A0BC-70C8-15C9-2DB6F5B4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2925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C9B544-E353-CC87-9D10-CE6430BD2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A5D843-7A35-1684-F16F-23103483C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AB5B47-4DFD-9FCD-4AE9-A1081FE85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106838-B29C-2549-08BC-6ADE5D21E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8A47D8-56E0-EFEF-5136-72710CE8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974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2F36BB-8864-B7CF-1903-07FD1BE5F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5EB55F-4085-690E-9007-9421683C7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B6C399-7A88-9A49-C382-858789585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E4B22A-C97D-1824-8B5A-CDEDF435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159A24-8D28-FC31-4F71-DE0B852F1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738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0B7B60-A556-20C7-F9DC-3F5218A42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28C55A-7767-2BEB-F884-BC4AFEF9A4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1FAC67E-EA8E-9A63-5794-BC355BBAC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49CDF2F-BBFD-CF28-327E-0AD52444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3185E26-FE3D-91D2-F6C1-530AE7380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B7C96B-7578-425F-2C70-60D781D75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5055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0A492D-CB66-D67E-BB0C-B9FF575E1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A9C097-0CC9-8F82-D31F-146D5BD20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A357896-FA81-32EE-1029-B20B82BB5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5548C1A-BE8E-4683-C26C-44A919783E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2D8C187-146C-3B48-442A-AB5D92041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012275E-F99C-9DBB-122A-A5E3709E7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5202E0-5F78-CAAE-79C6-8C2C047B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E8F695C-346C-42AD-1D0A-A3978E42E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65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1A959-CCCA-CA21-19E8-F595D55F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61A8F83-A9BA-D6C3-3A08-C00F75028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7F80166-CEB8-9C93-B617-1181A00D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0DA3C87-9FC8-F56B-621B-62FE674D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074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AC37611-7918-964D-4532-0C3FC3744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2B6DBB9-C856-359B-E66A-6BAC6011E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705F52-7DF4-F3C1-B7A1-98637AA5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924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A5E3F8-7A41-1233-F31B-5679CB805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217413-7046-FE86-E234-079E0DD1E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372B75-FE3C-8690-D9E5-65E0CE2C6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85917DD-D41E-81B1-CF4A-D9A828F11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618602C-C555-BD08-EF47-7A1382904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48CD49-ECD8-15C1-F463-2335613AC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01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DD770-EF15-17A4-2B5E-4D9FCF5C2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1FB2499-5A48-6072-24C5-001EB80F40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DCCB150-BB7F-784D-E352-98172CA6E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FC80472-B243-090B-3532-93205EC01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E9140B2-EA70-FF56-2C99-33072AE8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E7822D5-A9ED-415C-259C-F30CCC889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3328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FCF04-99B2-115E-537F-072056705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B6E7BFC-E550-D40E-5A75-184AEEBF4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DEA4EE-8E58-D9FB-B311-03D5C325E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7FAD67-1BCB-011C-B769-5DC0070A4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D2C4E3-556E-2E3F-01A3-27EB579B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448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66EAD3E-AA41-F7E1-4181-3BF4B8D23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2E3E74-8CAF-8852-B622-F3223269F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82144D-CEA5-CCF3-1273-9650EDE7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EAB572-345D-6F37-ADF2-0D0C9A07F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9073D5-F310-F77D-41BF-3C1E1BB2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6114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8DAFC75-D376-371D-BBEB-315689935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6FDB232-1725-17EF-FF74-3059B4D61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F811763-70D7-90D8-2F52-408CC1D0C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68D92E-674B-45E3-892D-16790FA805D6}" type="datetimeFigureOut">
              <a:rPr lang="it-IT" smtClean="0"/>
              <a:t>29/09/2026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3D3D45A-2227-6C05-AE26-6832BAE21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AB82A7-F811-1C50-6EA2-903E4F5864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713867-844A-4992-8269-6F4003766E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775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alessandro.mattiello@crea.gov.it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0" Type="http://schemas.openxmlformats.org/officeDocument/2006/relationships/image" Target="../media/image6.png"/><Relationship Id="rId4" Type="http://schemas.openxmlformats.org/officeDocument/2006/relationships/image" Target="../media/image2.jpg"/><Relationship Id="rId9" Type="http://schemas.openxmlformats.org/officeDocument/2006/relationships/hyperlink" Target="mailto:dc.lonigo@crea.gov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EC5FD-A457-FE02-4AE2-237BF7ED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F6DF57A-6A1C-4092-0EA6-4A54623F148C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2" r="19028"/>
          <a:stretch>
            <a:fillRect/>
          </a:stretch>
        </p:blipFill>
        <p:spPr>
          <a:xfrm>
            <a:off x="4063200" y="0"/>
            <a:ext cx="4068000" cy="68688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AD6A26D8-A950-C321-E1B3-5C2CC523E833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600" y="0"/>
            <a:ext cx="4064400" cy="68688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189497C-B342-0434-C479-E61AFA0E45A0}"/>
              </a:ext>
            </a:extLst>
          </p:cNvPr>
          <p:cNvSpPr txBox="1"/>
          <p:nvPr/>
        </p:nvSpPr>
        <p:spPr>
          <a:xfrm>
            <a:off x="8127600" y="-2"/>
            <a:ext cx="4064400" cy="68688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kumimoji="0" lang="it-IT" sz="20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CREA DC AREA SEMENTI</a:t>
            </a:r>
            <a:b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Attività Istituzionali:</a:t>
            </a:r>
            <a:br>
              <a:rPr kumimoji="0" lang="it-IT" sz="1200" b="1" i="0" u="none" strike="noStrike" kern="100" cap="none" spc="0" normalizeH="0" baseline="0" noProof="0" dirty="0">
                <a:ln>
                  <a:noFill/>
                </a:ln>
                <a:solidFill>
                  <a:srgbClr val="3692C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1100" b="0" i="0" u="none" strike="noStrike" kern="100" cap="none" spc="0" normalizeH="0" baseline="0" noProof="0" dirty="0">
                <a:ln>
                  <a:noFill/>
                </a:ln>
                <a:solidFill>
                  <a:srgbClr val="3692C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200" b="1" i="0" u="none" strike="noStrike" kern="100" cap="none" spc="0" normalizeH="0" baseline="0" noProof="0" dirty="0">
                <a:ln>
                  <a:noFill/>
                </a:ln>
                <a:solidFill>
                  <a:srgbClr val="4C912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Iscrizione nuove varietà e rilascio privative comunitarie</a:t>
            </a:r>
            <a:br>
              <a:rPr kumimoji="0" lang="it-IT" sz="1100" b="0" i="0" u="none" strike="noStrike" kern="100" cap="none" spc="0" normalizeH="0" baseline="0" noProof="0" dirty="0">
                <a:ln>
                  <a:noFill/>
                </a:ln>
                <a:solidFill>
                  <a:srgbClr val="4C912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L’area Sementi del Crea DC su incarico del Ministero dell'agricoltura, della sovranità alimentare e delle foreste (MASAF) ha il compito di eseguire le prove di esame (VAU teste / o DUS test) per l’accertamento dei requisiti di iscrizione di nuove varietà vegetali al Registro nazionale di specie agrarie e ortive. Ad ogni sede “Battipaglia, Bologna, Lonigo, Palermo, Tavazzano e Vercelli” è assegnato il coordinamento tecnico di tali prove per determinate specie o gruppi di specie. Le attività delle singole Sedi sono coordinate dalla Sede di Milano</a:t>
            </a:r>
            <a:b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Su incarico dell’Ufficio Comunitario delle Varietà Vegetali (CPVO), l’area sementi attualmente esegue prove di caratterizzazione per il riconoscimento dei titoli di protezione di nuove varietà (privative comunitarie) di 12 specie vegetali.</a:t>
            </a:r>
            <a:b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rgbClr val="006EAB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1100" b="0" i="0" u="none" strike="noStrike" kern="100" cap="none" spc="0" normalizeH="0" baseline="0" noProof="0" dirty="0">
                <a:ln>
                  <a:noFill/>
                </a:ln>
                <a:solidFill>
                  <a:srgbClr val="0072B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rgbClr val="4C912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Controllo e Certificazione Prodotti Sementieri</a:t>
            </a:r>
            <a:br>
              <a:rPr kumimoji="0" lang="it-IT" sz="1100" b="0" i="0" u="none" strike="noStrike" kern="100" cap="none" spc="0" normalizeH="0" baseline="0" noProof="0" dirty="0">
                <a:ln>
                  <a:noFill/>
                </a:ln>
                <a:solidFill>
                  <a:srgbClr val="4C912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Il controllo e la certificazione ufficiale dei prodotti sementieri, comprensivi delle analisi tecnologiche, fitosanitarie e genetiche delle sementi, hanno l’obiettivo di verificare che queste risultino in possesso dei requisiti previsti per legge ai fini della loro commercializzazione.</a:t>
            </a:r>
            <a:b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Gli interventi riguardano:</a:t>
            </a:r>
            <a:b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•La coltivazione delle piante porta-seme: “controlli in campo”, per verificarne l’identità e la purezza varietale.</a:t>
            </a:r>
            <a:b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•La lavorazione e il confezionamento delle sementi: “controlli alla selezione meccanica”, confezionamento ed etichettatura ufficiale, campionamento delle sementi ed analisi delle stesse per la verifica degli aspetti biologici, fisici e fitosanitari.</a:t>
            </a:r>
            <a:b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1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•La coltivazione a posteriori: “post-controllo”, dopo la commercializzazione dei lotti idonei con lo scopo di verificare che tutte le fasi di produzione delle sementi siano avvenute nel rispetto della normativa vigente.</a:t>
            </a:r>
            <a:endParaRPr lang="it-IT" sz="1000" b="1" kern="100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Titillium Web" panose="000005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 descr="Immagine che contiene aria aperta, terreno, verdura, pianta&#10;&#10;Descrizione generata automaticamente">
            <a:extLst>
              <a:ext uri="{FF2B5EF4-FFF2-40B4-BE49-F238E27FC236}">
                <a16:creationId xmlns:a16="http://schemas.microsoft.com/office/drawing/2014/main" id="{C7D4230F-D2F4-F47D-D4FF-252803F34130}"/>
              </a:ext>
            </a:extLst>
          </p:cNvPr>
          <p:cNvPicPr/>
          <p:nvPr/>
        </p:nvPicPr>
        <p:blipFill>
          <a:blip r:embed="rId5">
            <a:alphaModFix amt="35000"/>
          </a:blip>
          <a:srcRect/>
          <a:stretch>
            <a:fillRect/>
          </a:stretch>
        </p:blipFill>
        <p:spPr>
          <a:xfrm>
            <a:off x="5839" y="-4796"/>
            <a:ext cx="4064400" cy="22896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EFC1220-01EE-B9AA-3862-E895FD2FDBD7}"/>
              </a:ext>
            </a:extLst>
          </p:cNvPr>
          <p:cNvPicPr/>
          <p:nvPr/>
        </p:nvPicPr>
        <p:blipFill>
          <a:blip r:embed="rId6">
            <a:alphaModFix amt="35000"/>
          </a:blip>
          <a:srcRect t="3181"/>
          <a:stretch>
            <a:fillRect/>
          </a:stretch>
        </p:blipFill>
        <p:spPr>
          <a:xfrm>
            <a:off x="5839" y="2289400"/>
            <a:ext cx="4064400" cy="2289600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16" name="Picture 20" descr="The Best Way to Plant Soybeans | Kellogg Garden Organics™">
            <a:extLst>
              <a:ext uri="{FF2B5EF4-FFF2-40B4-BE49-F238E27FC236}">
                <a16:creationId xmlns:a16="http://schemas.microsoft.com/office/drawing/2014/main" id="{0FF2E11B-85A5-E7BC-56D9-475A76A417AE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7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" y="4579443"/>
            <a:ext cx="4064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ED9D40C-29B2-2306-826E-C40D5551A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064400" cy="685800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</a:pPr>
            <a:br>
              <a:rPr kumimoji="0" lang="it-IT" sz="3600" b="1" i="0" u="none" strike="noStrike" kern="100" cap="none" spc="0" normalizeH="0" baseline="0" noProof="0" dirty="0">
                <a:ln>
                  <a:noFill/>
                </a:ln>
                <a:solidFill>
                  <a:srgbClr val="0072B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3600" b="1" i="0" u="none" strike="noStrike" kern="100" cap="none" spc="0" normalizeH="0" baseline="0" noProof="0" dirty="0">
                <a:ln>
                  <a:noFill/>
                </a:ln>
                <a:solidFill>
                  <a:srgbClr val="0072B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3600" b="1" i="0" u="none" strike="noStrike" kern="100" cap="none" spc="0" normalizeH="0" baseline="0" noProof="0" dirty="0">
                <a:ln>
                  <a:noFill/>
                </a:ln>
                <a:solidFill>
                  <a:srgbClr val="0072B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3600" b="1" i="0" u="none" strike="noStrike" kern="100" cap="none" spc="0" normalizeH="0" baseline="0" noProof="0" dirty="0">
                <a:ln>
                  <a:noFill/>
                </a:ln>
                <a:solidFill>
                  <a:srgbClr val="0072B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3600" b="1" i="0" u="none" strike="noStrike" kern="100" cap="none" spc="0" normalizeH="0" baseline="0" noProof="0" dirty="0">
                <a:ln>
                  <a:noFill/>
                </a:ln>
                <a:solidFill>
                  <a:srgbClr val="0072B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44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OPEN DAY 2026</a:t>
            </a:r>
            <a:br>
              <a:rPr kumimoji="0" lang="it-IT" sz="1600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Visite alle prove di post controllo nazionale di varietà di:</a:t>
            </a:r>
            <a:b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3692C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2200" b="1" i="0" u="none" strike="noStrike" kern="1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Soia (</a:t>
            </a:r>
            <a:r>
              <a:rPr kumimoji="0" lang="it-IT" sz="2200" b="1" i="0" u="none" strike="noStrike" kern="1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Glycine</a:t>
            </a:r>
            <a:r>
              <a:rPr kumimoji="0" lang="it-IT" sz="2200" b="1" i="0" u="none" strike="noStrike" kern="1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max L.)</a:t>
            </a:r>
            <a:br>
              <a:rPr lang="it-IT" sz="1800" b="1" kern="100" dirty="0">
                <a:solidFill>
                  <a:schemeClr val="accent6">
                    <a:lumMod val="7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800" b="1" kern="100" dirty="0">
                <a:solidFill>
                  <a:schemeClr val="accent6">
                    <a:lumMod val="7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A5C28E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22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15/10/2026</a:t>
            </a:r>
            <a:br>
              <a:rPr lang="it-IT" sz="18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18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18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18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18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18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it-IT" sz="1600" u="sng" kern="100" dirty="0">
                <a:solidFill>
                  <a:srgbClr val="3692C1"/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CREA DC - Lonigo, Via G. Marconi, 2</a:t>
            </a:r>
            <a:br>
              <a:rPr kumimoji="0" lang="it-IT" sz="1800" i="0" u="sng" strike="noStrike" kern="100" cap="none" spc="0" normalizeH="0" baseline="0" noProof="0" dirty="0">
                <a:ln>
                  <a:noFill/>
                </a:ln>
                <a:solidFill>
                  <a:srgbClr val="3692C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dirty="0">
              <a:solidFill>
                <a:srgbClr val="3692C1"/>
              </a:solidFill>
              <a:latin typeface="Titillium Web" panose="00000500000000000000" pitchFamily="2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92456CA-8950-5934-DF00-1D19A1A9D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3799" y="-11876"/>
            <a:ext cx="4071011" cy="6869876"/>
          </a:xfrm>
        </p:spPr>
        <p:txBody>
          <a:bodyPr anchor="ctr"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kumimoji="0" lang="it-IT" sz="98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PROGRAMMA</a:t>
            </a:r>
            <a:br>
              <a:rPr kumimoji="0" lang="it-IT" sz="34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34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72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Le giornate si svolgeranno presso: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kumimoji="0" lang="it-IT" sz="72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CREA DC</a:t>
            </a:r>
            <a:br>
              <a:rPr lang="it-IT" sz="74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72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kumimoji="0" lang="it-IT" sz="7200" b="1" i="0" u="none" strike="noStrike" kern="1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zienda</a:t>
            </a:r>
            <a:r>
              <a:rPr kumimoji="0" lang="it-IT" sz="72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agraria sperimentale  di  Bovolone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kumimoji="0" lang="it-IT" sz="3500" b="1" i="0" u="none" strike="noStrike" kern="1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tillium Web" panose="000005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sz="3500" b="1" kern="100" dirty="0">
              <a:solidFill>
                <a:schemeClr val="tx2">
                  <a:lumMod val="75000"/>
                  <a:lumOff val="25000"/>
                </a:schemeClr>
              </a:solidFill>
              <a:latin typeface="Titillium Web" panose="000005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kumimoji="0" lang="it-IT" sz="72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Indirizzo:</a:t>
            </a:r>
            <a:br>
              <a:rPr kumimoji="0" lang="it-IT" sz="72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7200" b="1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Via Canton, 14 - 37051 Bovolone (VR)</a:t>
            </a:r>
            <a:br>
              <a:rPr kumimoji="0" lang="it-IT" sz="7200" i="0" u="none" strike="noStrike" kern="1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kumimoji="0" lang="it-IT" sz="4800" b="1" i="0" u="none" strike="noStrike" kern="100" cap="none" spc="0" normalizeH="0" baseline="0" noProof="0" dirty="0">
                <a:ln>
                  <a:noFill/>
                </a:ln>
                <a:solidFill>
                  <a:srgbClr val="0072B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9:30 – 9:45 - </a:t>
            </a: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registrazione dei partecipant</a:t>
            </a:r>
            <a:r>
              <a:rPr lang="it-IT" sz="5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</a:rPr>
              <a:t>i;</a:t>
            </a: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rgbClr val="A5C28E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+mj-ea"/>
                <a:cs typeface="+mj-cs"/>
              </a:rPr>
              <a:t>9:45 – 10:00 - </a:t>
            </a: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saluti e presentazione delle prove;</a:t>
            </a: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rgbClr val="A5C28E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10:00 – 12:00 - </a:t>
            </a: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visita alle prove sperimentali;</a:t>
            </a: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rgbClr val="A5C28E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12:00 – 12:30 - </a:t>
            </a: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questionario di gradimento.</a:t>
            </a: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  <a:lumOff val="50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rgbClr val="A5C28E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rgbClr val="A5C28E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it-IT" sz="5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Relatori : Enrico Visentin, Loretta Cavion</a:t>
            </a:r>
            <a:br>
              <a:rPr kumimoji="0" lang="it-IT" sz="5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it-IT" sz="4800" b="1" dirty="0">
                <a:solidFill>
                  <a:schemeClr val="accent6">
                    <a:lumMod val="75000"/>
                  </a:schemeClr>
                </a:solidFill>
                <a:latin typeface="Titillium Web" panose="00000500000000000000" pitchFamily="2" charset="0"/>
              </a:rPr>
              <a:t>Segreteria</a:t>
            </a: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rgbClr val="4C912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organizzativa:</a:t>
            </a:r>
            <a:b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Alessandro Mattiello</a:t>
            </a:r>
            <a:r>
              <a:rPr lang="it-IT" sz="4800" b="1" u="none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it-IT" sz="4800" b="1" u="sng" dirty="0">
                <a:solidFill>
                  <a:schemeClr val="accent6">
                    <a:lumMod val="7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alessandro.mattiello@crea.gov.it</a:t>
            </a:r>
            <a:br>
              <a:rPr lang="it-IT" sz="4800" b="1" u="sng" dirty="0">
                <a:solidFill>
                  <a:schemeClr val="accent6">
                    <a:lumMod val="7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it-IT" sz="4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tillium Web" panose="00000500000000000000" pitchFamily="2" charset="0"/>
              </a:rPr>
              <a:t>Loretta Gelmini </a:t>
            </a:r>
            <a:r>
              <a:rPr lang="it-IT" sz="4800" b="1" u="sng" dirty="0">
                <a:solidFill>
                  <a:schemeClr val="accent6">
                    <a:lumMod val="7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loretta.gelmini@crea.gov.it</a:t>
            </a:r>
            <a:endParaRPr lang="it-IT" sz="4800" b="1" u="sng" dirty="0">
              <a:solidFill>
                <a:schemeClr val="accent6">
                  <a:lumMod val="75000"/>
                </a:schemeClr>
              </a:solidFill>
              <a:latin typeface="Titillium Web" panose="000005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it-IT" sz="4800" b="1" u="sng" dirty="0">
                <a:solidFill>
                  <a:schemeClr val="accent6">
                    <a:lumMod val="75000"/>
                  </a:schemeClr>
                </a:solidFill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kumimoji="0" lang="it-IT" sz="2500" b="1" i="0" u="none" strike="noStrike" kern="1200" cap="none" spc="0" normalizeH="0" baseline="0" noProof="0" dirty="0">
                <a:ln>
                  <a:noFill/>
                </a:ln>
                <a:solidFill>
                  <a:srgbClr val="4C9121"/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tel. 0444-1808700  </a:t>
            </a: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Titillium Web" panose="00000500000000000000" pitchFamily="2" charset="0"/>
                <a:ea typeface="Aptos" panose="020B0004020202020204" pitchFamily="34" charset="0"/>
                <a:cs typeface="Aptos" panose="020B00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dc.lonigo@crea.gov.it</a:t>
            </a:r>
            <a:endParaRPr kumimoji="0" lang="it-IT" sz="35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Titillium Web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47C54EB1-F8C2-0322-1E98-9B4BA4BF9F7D}"/>
              </a:ext>
            </a:extLst>
          </p:cNvPr>
          <p:cNvCxnSpPr>
            <a:cxnSpLocks/>
          </p:cNvCxnSpPr>
          <p:nvPr/>
        </p:nvCxnSpPr>
        <p:spPr>
          <a:xfrm>
            <a:off x="201880" y="6614550"/>
            <a:ext cx="3600000" cy="0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3" name="Immagine 22">
            <a:extLst>
              <a:ext uri="{FF2B5EF4-FFF2-40B4-BE49-F238E27FC236}">
                <a16:creationId xmlns:a16="http://schemas.microsoft.com/office/drawing/2014/main" id="{AD528FC1-A32B-0B19-8FA6-8AD3E554BC9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616922" y="1831125"/>
            <a:ext cx="958157" cy="958157"/>
          </a:xfrm>
          <a:prstGeom prst="rect">
            <a:avLst/>
          </a:prstGeom>
        </p:spPr>
      </p:pic>
      <p:pic>
        <p:nvPicPr>
          <p:cNvPr id="4" name="Immagine 3" descr="Immagine che contiene Carattere, testo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AE262FE3-6450-B11E-6C60-694861848703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876"/>
            <a:ext cx="1906399" cy="104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340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486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Titillium Web</vt:lpstr>
      <vt:lpstr>Tema di Office</vt:lpstr>
      <vt:lpstr>     OPEN DAY 2026 Visite alle prove di post controllo nazionale di varietà di:  Soia (Glycine max L.)    15/10/2026       CREA DC - Lonigo, Via G. Marconi, 2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DAY Visita alle prove di post controllo nazionale  di varietà di:   Beta vulgaris L.  –  Bietola da orto Raphanus sativus L.  -  Ramolaccio Anthriscus cerefolium (L.)- Cerfoglio Relatori: Enrico Visentin - Loretta Cavion</dc:title>
  <dc:creator>Cristian Gretter (CREA-DC)</dc:creator>
  <cp:lastModifiedBy>Alessandro Mattiello (CREA-DC)</cp:lastModifiedBy>
  <cp:revision>77</cp:revision>
  <cp:lastPrinted>2026-07-29T05:40:05Z</cp:lastPrinted>
  <dcterms:created xsi:type="dcterms:W3CDTF">2024-05-10T10:19:30Z</dcterms:created>
  <dcterms:modified xsi:type="dcterms:W3CDTF">2026-09-29T06:57:02Z</dcterms:modified>
</cp:coreProperties>
</file>